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67" r:id="rId2"/>
    <p:sldId id="268" r:id="rId3"/>
    <p:sldId id="272" r:id="rId4"/>
    <p:sldId id="324" r:id="rId5"/>
    <p:sldId id="318" r:id="rId6"/>
    <p:sldId id="313" r:id="rId7"/>
    <p:sldId id="326" r:id="rId8"/>
    <p:sldId id="323" r:id="rId9"/>
    <p:sldId id="317" r:id="rId10"/>
    <p:sldId id="275" r:id="rId11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E83277C-0E04-447E-B105-62AC83FD6EE0}">
          <p14:sldIdLst>
            <p14:sldId id="267"/>
            <p14:sldId id="268"/>
            <p14:sldId id="272"/>
            <p14:sldId id="324"/>
            <p14:sldId id="318"/>
            <p14:sldId id="313"/>
            <p14:sldId id="326"/>
            <p14:sldId id="323"/>
            <p14:sldId id="317"/>
            <p14:sldId id="275"/>
          </p14:sldIdLst>
        </p14:section>
        <p14:section name="Раздел без заголовка" id="{A61E0615-0D3C-46B1-87F4-210ACACA17D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8A0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110" d="100"/>
          <a:sy n="110" d="100"/>
        </p:scale>
        <p:origin x="7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C141E-5837-4702-B49A-47E64808C1C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B2ACA-160C-495A-9FD6-50ADCFD6C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57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B2ACA-160C-495A-9FD6-50ADCFD6C68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97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676652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9972" y="3886200"/>
            <a:ext cx="557242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04.03.2024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04.03.2024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600200"/>
            <a:ext cx="280412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04.03.2024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04.03.2024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04.03.2024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7272808" cy="2016224"/>
          </a:xfrm>
        </p:spPr>
        <p:txBody>
          <a:bodyPr anchor="ctr"/>
          <a:lstStyle/>
          <a:p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М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у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н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и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ц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и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п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а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л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ь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но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е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 бюдж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е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тно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е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 д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шк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л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ь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но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е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бр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а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з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в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а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т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е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льно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е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у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чр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е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жд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е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ни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е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 Н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в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с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и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б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и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рск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г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 р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а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й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н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а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 Н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в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с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и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б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и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рск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й 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бл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а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ст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и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 – д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е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тск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и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й с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а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д «З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л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т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а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я р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ы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бк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а</a:t>
            </a: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377250"/>
            <a:ext cx="7128792" cy="3888432"/>
          </a:xfr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ст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р-кл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сс</a:t>
            </a:r>
          </a:p>
          <a:p>
            <a:pPr>
              <a:spcBef>
                <a:spcPct val="0"/>
              </a:spcBef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зн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льн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ы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й м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ршр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т – к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к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э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фф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кт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вн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ы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й сп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б пр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вл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ч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н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р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д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л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й к уч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ст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э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кск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рс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х в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ы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х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дн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г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дн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рм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к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н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Г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ео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рг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вн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</a:t>
            </a:r>
          </a:p>
          <a:p>
            <a:pPr>
              <a:spcBef>
                <a:spcPct val="0"/>
              </a:spcBef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сп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т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т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ль </a:t>
            </a:r>
          </a:p>
          <a:p>
            <a:pPr>
              <a:spcBef>
                <a:spcPct val="0"/>
              </a:spcBef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2024 г.</a:t>
            </a:r>
            <a:endParaRPr lang="ru-RU" sz="24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70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768752" cy="1008112"/>
          </a:xfrm>
        </p:spPr>
        <p:txBody>
          <a:bodyPr/>
          <a:lstStyle/>
          <a:p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340768"/>
            <a:ext cx="7283152" cy="5184576"/>
          </a:xfrm>
        </p:spPr>
        <p:txBody>
          <a:bodyPr/>
          <a:lstStyle/>
          <a:p>
            <a:pPr marL="0" indent="0">
              <a:buNone/>
            </a:pPr>
            <a:endParaRPr lang="ru-RU" sz="1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800" dirty="0"/>
              <a:t>                                                  </a:t>
            </a:r>
          </a:p>
          <a:p>
            <a:pPr marL="0" indent="0">
              <a:buNone/>
            </a:pPr>
            <a:r>
              <a:rPr lang="ru-RU" sz="1800" dirty="0"/>
              <a:t>     </a:t>
            </a:r>
          </a:p>
          <a:p>
            <a:pPr marL="0" indent="0">
              <a:buNone/>
            </a:pPr>
            <a:r>
              <a:rPr lang="ru-RU" sz="1800" dirty="0"/>
              <a:t>                                 </a:t>
            </a:r>
          </a:p>
          <a:p>
            <a:pPr marL="0" indent="0">
              <a:buNone/>
            </a:pPr>
            <a:r>
              <a:rPr lang="ru-RU" sz="1800" b="1" dirty="0"/>
              <a:t>                       СПАСИБО ЗА ВНИМАНИЕ!</a:t>
            </a:r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r>
              <a:rPr lang="ru-RU" sz="1800" dirty="0"/>
              <a:t>Наш адрес: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630501 Новосибирская область,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Новосибирский район,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р.п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Краснообск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здание 117</a:t>
            </a:r>
          </a:p>
          <a:p>
            <a:pPr marL="0" indent="0" algn="ctr">
              <a:buNone/>
            </a:pPr>
            <a:r>
              <a:rPr lang="ru-RU" sz="1600" dirty="0"/>
              <a:t>Тел 8 (383)209-96-02 </a:t>
            </a:r>
          </a:p>
          <a:p>
            <a:pPr marL="0" indent="0" algn="ctr">
              <a:buNone/>
            </a:pPr>
            <a:r>
              <a:rPr lang="ru-RU" sz="1600" dirty="0"/>
              <a:t>Сайт: </a:t>
            </a:r>
            <a:r>
              <a:rPr lang="en-US" sz="1600" dirty="0"/>
              <a:t>https://zolotayaribka.edusite.ru/</a:t>
            </a:r>
            <a:r>
              <a:rPr lang="ru-RU" sz="1600" dirty="0"/>
              <a:t> </a:t>
            </a:r>
          </a:p>
          <a:p>
            <a:pPr marL="0" indent="0" algn="ctr">
              <a:buNone/>
            </a:pPr>
            <a:r>
              <a:rPr lang="ru-RU" sz="1600" dirty="0">
                <a:latin typeface="Comic Sans MS" pitchFamily="66" charset="0"/>
              </a:rPr>
              <a:t>Электронная почта:</a:t>
            </a: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ds_zryb_nov@edu54.ru</a:t>
            </a:r>
            <a:endParaRPr lang="ru-RU" sz="1600" dirty="0"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1454998" cy="1791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E8A0A9-D159-4D59-91DC-DF02D2714203}"/>
              </a:ext>
            </a:extLst>
          </p:cNvPr>
          <p:cNvSpPr txBox="1"/>
          <p:nvPr/>
        </p:nvSpPr>
        <p:spPr>
          <a:xfrm>
            <a:off x="1691680" y="332656"/>
            <a:ext cx="69951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«П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зн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т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льн</a:t>
            </a:r>
            <a:r>
              <a:rPr lang="ru-RU" b="1" dirty="0" smtClean="0">
                <a:solidFill>
                  <a:srgbClr val="FF0000"/>
                </a:solidFill>
              </a:rPr>
              <a:t>ы</a:t>
            </a:r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й 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м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ршр</a:t>
            </a:r>
            <a:r>
              <a:rPr lang="ru-RU" b="1" dirty="0">
                <a:solidFill>
                  <a:srgbClr val="FF0000"/>
                </a:solidFill>
              </a:rPr>
              <a:t>у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т – к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к </a:t>
            </a:r>
            <a:r>
              <a:rPr lang="ru-RU" b="1" dirty="0">
                <a:solidFill>
                  <a:srgbClr val="FF0000"/>
                </a:solidFill>
              </a:rPr>
              <a:t>э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фф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кт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вн</a:t>
            </a:r>
            <a:r>
              <a:rPr lang="ru-RU" b="1" dirty="0">
                <a:solidFill>
                  <a:srgbClr val="FF0000"/>
                </a:solidFill>
              </a:rPr>
              <a:t>ы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й сп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с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б пр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вл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ч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н</a:t>
            </a:r>
            <a:r>
              <a:rPr lang="ru-RU" b="1" dirty="0">
                <a:solidFill>
                  <a:srgbClr val="FF0000"/>
                </a:solidFill>
              </a:rPr>
              <a:t>ия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 р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д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т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л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й к </a:t>
            </a:r>
            <a:r>
              <a:rPr lang="ru-RU" b="1" dirty="0">
                <a:solidFill>
                  <a:srgbClr val="FF0000"/>
                </a:solidFill>
              </a:rPr>
              <a:t>у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ч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ст</a:t>
            </a:r>
            <a:r>
              <a:rPr lang="ru-RU" b="1" dirty="0">
                <a:solidFill>
                  <a:srgbClr val="FF0000"/>
                </a:solidFill>
              </a:rPr>
              <a:t>ию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 в </a:t>
            </a:r>
            <a:r>
              <a:rPr lang="ru-RU" b="1" dirty="0">
                <a:solidFill>
                  <a:srgbClr val="FF0000"/>
                </a:solidFill>
              </a:rPr>
              <a:t>э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кск</a:t>
            </a:r>
            <a:r>
              <a:rPr lang="ru-RU" b="1" dirty="0">
                <a:solidFill>
                  <a:srgbClr val="FF0000"/>
                </a:solidFill>
              </a:rPr>
              <a:t>у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рс</a:t>
            </a:r>
            <a:r>
              <a:rPr lang="ru-RU" b="1" dirty="0">
                <a:solidFill>
                  <a:srgbClr val="FF0000"/>
                </a:solidFill>
              </a:rPr>
              <a:t>ия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х </a:t>
            </a:r>
            <a:br>
              <a:rPr lang="ru-RU" b="1" dirty="0">
                <a:solidFill>
                  <a:srgbClr val="9BBB59">
                    <a:lumMod val="50000"/>
                  </a:srgbClr>
                </a:solidFill>
              </a:rPr>
            </a:b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в</a:t>
            </a:r>
            <a:r>
              <a:rPr lang="ru-RU" b="1" dirty="0">
                <a:solidFill>
                  <a:srgbClr val="FF0000"/>
                </a:solidFill>
              </a:rPr>
              <a:t>ы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х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дн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г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 дн</a:t>
            </a:r>
            <a:r>
              <a:rPr lang="ru-RU" b="1" dirty="0">
                <a:solidFill>
                  <a:srgbClr val="FF0000"/>
                </a:solidFill>
              </a:rPr>
              <a:t>я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»</a:t>
            </a:r>
            <a:br>
              <a:rPr lang="ru-RU" b="1" dirty="0">
                <a:solidFill>
                  <a:srgbClr val="9BBB59">
                    <a:lumMod val="50000"/>
                  </a:srgbClr>
                </a:solidFill>
              </a:rPr>
            </a:br>
            <a:endParaRPr lang="ru-RU" b="1" dirty="0">
              <a:solidFill>
                <a:srgbClr val="9BBB59">
                  <a:lumMod val="50000"/>
                </a:srgb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02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386" y="332655"/>
            <a:ext cx="6864037" cy="1025867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«П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о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зн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а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в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а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т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е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льн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ы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й м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а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ршр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у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т – к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а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к 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э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фф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е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кт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и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вн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ы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й сп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о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с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о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б пр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и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вл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е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ч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е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н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ия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 р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о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д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и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т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е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л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е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й к 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у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ч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а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ст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ию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 в 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э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кск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у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рс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ия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х в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ы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х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о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дн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о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г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о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 дн</a:t>
            </a:r>
            <a:r>
              <a:rPr lang="ru-RU" sz="1800" b="1" dirty="0">
                <a:solidFill>
                  <a:srgbClr val="FF0000"/>
                </a:solidFill>
                <a:latin typeface="Comic Sans MS"/>
                <a:ea typeface="+mn-ea"/>
                <a:cs typeface="+mn-cs"/>
              </a:rPr>
              <a:t>я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  <a:t>»</a:t>
            </a:r>
            <a:br>
              <a:rPr lang="ru-RU" sz="1800" b="1" dirty="0">
                <a:solidFill>
                  <a:srgbClr val="9BBB59">
                    <a:lumMod val="50000"/>
                  </a:srgbClr>
                </a:solidFill>
                <a:latin typeface="Comic Sans MS"/>
                <a:ea typeface="+mn-ea"/>
                <a:cs typeface="+mn-cs"/>
              </a:rPr>
            </a:b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4941" y="3178565"/>
            <a:ext cx="4193786" cy="2475471"/>
          </a:xfrm>
        </p:spPr>
        <p:txBody>
          <a:bodyPr/>
          <a:lstStyle/>
          <a:p>
            <a:pPr marL="0" indent="0" algn="just">
              <a:buNone/>
            </a:pPr>
            <a:endParaRPr lang="ru-RU" sz="1800" dirty="0"/>
          </a:p>
          <a:p>
            <a:pPr marL="0" indent="0"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800" dirty="0"/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endParaRPr lang="ru-RU" sz="1800" dirty="0">
              <a:latin typeface="Comic Sans MS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44080" y="485056"/>
            <a:ext cx="6976392" cy="7116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6" name="Picture 2" descr="Качество коммуникации родителей, детей и коллектива детского ...">
            <a:extLst>
              <a:ext uri="{FF2B5EF4-FFF2-40B4-BE49-F238E27FC236}">
                <a16:creationId xmlns:a16="http://schemas.microsoft.com/office/drawing/2014/main" xmlns="" id="{8A9A2027-39AB-467F-9ABA-04F573406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30" y="2564904"/>
            <a:ext cx="2286720" cy="2064069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89555C2-5CBC-46F5-B636-1390C9B27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387" y="2060848"/>
            <a:ext cx="1859913" cy="280741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B89531E-7086-47A8-942A-F7C048FB7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2060848"/>
            <a:ext cx="1952701" cy="2890863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5063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768752" cy="1008112"/>
          </a:xfrm>
        </p:spPr>
        <p:txBody>
          <a:bodyPr/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7" y="1340768"/>
            <a:ext cx="7483155" cy="518457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/>
              <a:t>Задачи для всех участников образовательных отношений</a:t>
            </a:r>
          </a:p>
          <a:p>
            <a:pPr marL="0" indent="0" algn="ctr">
              <a:buNone/>
            </a:pPr>
            <a:endParaRPr lang="ru-RU" sz="1600" b="1" dirty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endParaRPr lang="ru-RU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</a:rPr>
              <a:t>повышать педагогическую  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компетенцию по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 вопросам 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патриотического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 воспитания дошкольников;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</a:rPr>
              <a:t>обогащать 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предметно-развивающую 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среду в группе.</a:t>
            </a:r>
          </a:p>
          <a:p>
            <a:pPr marL="0" indent="0" algn="ctr">
              <a:buNone/>
            </a:pPr>
            <a:r>
              <a:rPr lang="ru-RU" sz="1800" dirty="0"/>
              <a:t>  </a:t>
            </a:r>
            <a:endParaRPr lang="ru-RU" sz="1800" dirty="0">
              <a:latin typeface="Comic Sans MS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1EC6BB-4908-430F-AADF-3B1B6CC8D92D}"/>
              </a:ext>
            </a:extLst>
          </p:cNvPr>
          <p:cNvSpPr txBox="1"/>
          <p:nvPr/>
        </p:nvSpPr>
        <p:spPr>
          <a:xfrm>
            <a:off x="1615097" y="282734"/>
            <a:ext cx="70602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«П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зн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в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т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льн</a:t>
            </a:r>
            <a:r>
              <a:rPr lang="ru-RU" b="1" dirty="0">
                <a:solidFill>
                  <a:srgbClr val="FF0000"/>
                </a:solidFill>
              </a:rPr>
              <a:t>ы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й м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ршр</a:t>
            </a:r>
            <a:r>
              <a:rPr lang="ru-RU" b="1" dirty="0">
                <a:solidFill>
                  <a:srgbClr val="FF0000"/>
                </a:solidFill>
              </a:rPr>
              <a:t>у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т – к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к </a:t>
            </a:r>
            <a:r>
              <a:rPr lang="ru-RU" b="1" dirty="0">
                <a:solidFill>
                  <a:srgbClr val="FF0000"/>
                </a:solidFill>
              </a:rPr>
              <a:t>э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фф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кт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вн</a:t>
            </a:r>
            <a:r>
              <a:rPr lang="ru-RU" b="1" dirty="0">
                <a:solidFill>
                  <a:srgbClr val="FF0000"/>
                </a:solidFill>
              </a:rPr>
              <a:t>ы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й сп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с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б пр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вл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ч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н</a:t>
            </a:r>
            <a:r>
              <a:rPr lang="ru-RU" b="1" dirty="0">
                <a:solidFill>
                  <a:srgbClr val="FF0000"/>
                </a:solidFill>
              </a:rPr>
              <a:t>ия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 р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д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т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л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й к </a:t>
            </a:r>
            <a:r>
              <a:rPr lang="ru-RU" b="1" dirty="0">
                <a:solidFill>
                  <a:srgbClr val="FF0000"/>
                </a:solidFill>
              </a:rPr>
              <a:t>у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ч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ст</a:t>
            </a:r>
            <a:r>
              <a:rPr lang="ru-RU" b="1" dirty="0">
                <a:solidFill>
                  <a:srgbClr val="FF0000"/>
                </a:solidFill>
              </a:rPr>
              <a:t>ию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 в </a:t>
            </a:r>
            <a:r>
              <a:rPr lang="ru-RU" b="1" dirty="0" smtClean="0">
                <a:solidFill>
                  <a:srgbClr val="FF0000"/>
                </a:solidFill>
              </a:rPr>
              <a:t>э</a:t>
            </a:r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кск</a:t>
            </a: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рс</a:t>
            </a:r>
            <a:r>
              <a:rPr lang="ru-RU" b="1" dirty="0" smtClean="0">
                <a:solidFill>
                  <a:srgbClr val="FF0000"/>
                </a:solidFill>
              </a:rPr>
              <a:t>ия</a:t>
            </a:r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х</a:t>
            </a:r>
          </a:p>
          <a:p>
            <a:pPr lvl="0" algn="ctr">
              <a:defRPr/>
            </a:pPr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ы</a:t>
            </a:r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х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дн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г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 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дн</a:t>
            </a:r>
            <a:r>
              <a:rPr lang="ru-RU" b="1" dirty="0">
                <a:solidFill>
                  <a:srgbClr val="FF0000"/>
                </a:solidFill>
              </a:rPr>
              <a:t>я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»</a:t>
            </a:r>
            <a:endParaRPr lang="ru-RU" b="1" dirty="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62E5819-D2AE-4695-96ED-5789E02CC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853897"/>
            <a:ext cx="1512168" cy="11724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3897AEB-5CF8-4E98-BE3F-E33631D55026}"/>
              </a:ext>
            </a:extLst>
          </p:cNvPr>
          <p:cNvSpPr txBox="1"/>
          <p:nvPr/>
        </p:nvSpPr>
        <p:spPr>
          <a:xfrm>
            <a:off x="4029100" y="3161086"/>
            <a:ext cx="2232248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/>
              <a:t>формировать первичные культурные и исторические знания о родном посёлке, городе, районе и их достопримечательностях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/>
              <a:t>обогащать опыт ребенка в сфере познания родного края;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/>
              <a:t>воспитывать у дошкольников уважения и интереса к родному краю и чувство гордости за поселок, город, в котором он живет.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B94A2C8-4F6A-451A-9333-4302B8D7E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435" y="1842229"/>
            <a:ext cx="1351450" cy="12710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8471CCE-BDE2-4C22-B3CC-F4A4CB9DA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286" y="1960817"/>
            <a:ext cx="1351451" cy="103385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6A52F32-C8BB-4DD1-87D8-7A7A6ABB11B4}"/>
              </a:ext>
            </a:extLst>
          </p:cNvPr>
          <p:cNvSpPr txBox="1"/>
          <p:nvPr/>
        </p:nvSpPr>
        <p:spPr>
          <a:xfrm>
            <a:off x="6361170" y="3200967"/>
            <a:ext cx="2525631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/>
              <a:t>оказывать родителям психолого-педагогическую помощь в семейном воспитании по вопросам ознакомления дошкольников с родным краем;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/>
              <a:t>способствовать повышению компетентности родителей в вопросах патриотического воспитания детей  средствами краеведения;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/>
              <a:t>вовлекать родителей в образовательную деятельность дошкольной образовательной организации по патриотическому воспитанию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5851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768752" cy="1008112"/>
          </a:xfrm>
        </p:spPr>
        <p:txBody>
          <a:bodyPr/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556792"/>
            <a:ext cx="7341977" cy="4752527"/>
          </a:xfrm>
        </p:spPr>
        <p:txBody>
          <a:bodyPr/>
          <a:lstStyle/>
          <a:p>
            <a:pPr marL="0" indent="0" algn="ctr">
              <a:buNone/>
            </a:pPr>
            <a:endParaRPr lang="ru-RU" sz="1600" b="1" dirty="0" smtClean="0"/>
          </a:p>
          <a:p>
            <a:pPr marL="0" indent="0" algn="ctr">
              <a:buNone/>
            </a:pPr>
            <a:endParaRPr lang="ru-RU" sz="16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+mn-lt"/>
                <a:cs typeface="Times New Roman" panose="02020603050405020304" pitchFamily="18" charset="0"/>
              </a:rPr>
              <a:t>Ценности Родины и природы лежат в основе патриотического </a:t>
            </a: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направления воспитания</a:t>
            </a:r>
            <a:r>
              <a:rPr lang="ru-RU" sz="2400" dirty="0">
                <a:latin typeface="+mn-lt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+mn-lt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>
              <a:latin typeface="+mn-lt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Ценности </a:t>
            </a:r>
            <a:r>
              <a:rPr lang="ru-RU" sz="2400" dirty="0">
                <a:latin typeface="+mn-lt"/>
                <a:cs typeface="Times New Roman" panose="02020603050405020304" pitchFamily="18" charset="0"/>
              </a:rPr>
              <a:t>человека, семьи, дружбы, сотрудничества лежат в основе социального </a:t>
            </a: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направления </a:t>
            </a:r>
            <a:r>
              <a:rPr lang="ru-RU" sz="2400" dirty="0">
                <a:latin typeface="+mn-lt"/>
                <a:cs typeface="Times New Roman" panose="02020603050405020304" pitchFamily="18" charset="0"/>
              </a:rPr>
              <a:t>воспитания. </a:t>
            </a:r>
            <a:endParaRPr lang="ru-RU" sz="2400" dirty="0" smtClean="0">
              <a:latin typeface="+mn-lt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>
              <a:latin typeface="+mn-lt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Ценность </a:t>
            </a:r>
            <a:r>
              <a:rPr lang="ru-RU" sz="2400" dirty="0">
                <a:latin typeface="+mn-lt"/>
                <a:cs typeface="Times New Roman" panose="02020603050405020304" pitchFamily="18" charset="0"/>
              </a:rPr>
              <a:t>знания лежит в основе познавательного направления воспитания. </a:t>
            </a:r>
          </a:p>
          <a:p>
            <a:pPr marL="0" indent="0" algn="ctr">
              <a:buNone/>
            </a:pPr>
            <a:endParaRPr lang="ru-RU" sz="2800" dirty="0" smtClean="0">
              <a:latin typeface="+mn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r>
              <a:rPr lang="ru-RU" sz="1800" dirty="0" smtClean="0"/>
              <a:t>  </a:t>
            </a:r>
            <a:endParaRPr lang="ru-RU" sz="1800" dirty="0">
              <a:latin typeface="Comic Sans MS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1EC6BB-4908-430F-AADF-3B1B6CC8D92D}"/>
              </a:ext>
            </a:extLst>
          </p:cNvPr>
          <p:cNvSpPr txBox="1"/>
          <p:nvPr/>
        </p:nvSpPr>
        <p:spPr>
          <a:xfrm>
            <a:off x="1359955" y="290141"/>
            <a:ext cx="69564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«П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зн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в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т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льн</a:t>
            </a:r>
            <a:r>
              <a:rPr lang="ru-RU" b="1" dirty="0">
                <a:solidFill>
                  <a:srgbClr val="FF0000"/>
                </a:solidFill>
              </a:rPr>
              <a:t>ы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й м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ршр</a:t>
            </a:r>
            <a:r>
              <a:rPr lang="ru-RU" b="1" dirty="0">
                <a:solidFill>
                  <a:srgbClr val="FF0000"/>
                </a:solidFill>
              </a:rPr>
              <a:t>у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т – к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к </a:t>
            </a:r>
            <a:r>
              <a:rPr lang="ru-RU" b="1" dirty="0">
                <a:solidFill>
                  <a:srgbClr val="FF0000"/>
                </a:solidFill>
              </a:rPr>
              <a:t>э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фф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кт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вн</a:t>
            </a:r>
            <a:r>
              <a:rPr lang="ru-RU" b="1" dirty="0">
                <a:solidFill>
                  <a:srgbClr val="FF0000"/>
                </a:solidFill>
              </a:rPr>
              <a:t>ы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й сп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с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б пр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вл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ч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н</a:t>
            </a:r>
            <a:r>
              <a:rPr lang="ru-RU" b="1" dirty="0">
                <a:solidFill>
                  <a:srgbClr val="FF0000"/>
                </a:solidFill>
              </a:rPr>
              <a:t>ия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 р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д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т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л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й к </a:t>
            </a:r>
            <a:r>
              <a:rPr lang="ru-RU" b="1" dirty="0">
                <a:solidFill>
                  <a:srgbClr val="FF0000"/>
                </a:solidFill>
              </a:rPr>
              <a:t>у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ч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ст</a:t>
            </a:r>
            <a:r>
              <a:rPr lang="ru-RU" b="1" dirty="0">
                <a:solidFill>
                  <a:srgbClr val="FF0000"/>
                </a:solidFill>
              </a:rPr>
              <a:t>ию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 в </a:t>
            </a:r>
            <a:r>
              <a:rPr lang="ru-RU" b="1" dirty="0">
                <a:solidFill>
                  <a:srgbClr val="FF0000"/>
                </a:solidFill>
              </a:rPr>
              <a:t>э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кск</a:t>
            </a:r>
            <a:r>
              <a:rPr lang="ru-RU" b="1" dirty="0">
                <a:solidFill>
                  <a:srgbClr val="FF0000"/>
                </a:solidFill>
              </a:rPr>
              <a:t>у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рс</a:t>
            </a:r>
            <a:r>
              <a:rPr lang="ru-RU" b="1" dirty="0">
                <a:solidFill>
                  <a:srgbClr val="FF0000"/>
                </a:solidFill>
              </a:rPr>
              <a:t>ия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х в</a:t>
            </a:r>
            <a:r>
              <a:rPr lang="ru-RU" b="1" dirty="0">
                <a:solidFill>
                  <a:srgbClr val="FF0000"/>
                </a:solidFill>
              </a:rPr>
              <a:t>ы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х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дн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г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 дн</a:t>
            </a:r>
            <a:r>
              <a:rPr lang="ru-RU" b="1" dirty="0">
                <a:solidFill>
                  <a:srgbClr val="FF0000"/>
                </a:solidFill>
              </a:rPr>
              <a:t>я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»</a:t>
            </a:r>
            <a:endParaRPr lang="ru-RU" b="1" dirty="0">
              <a:solidFill>
                <a:srgbClr val="9BBB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2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768752" cy="1008112"/>
          </a:xfrm>
        </p:spPr>
        <p:txBody>
          <a:bodyPr/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4480" y="1124744"/>
            <a:ext cx="7283152" cy="532859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latin typeface="+mj-lt"/>
              </a:rPr>
              <a:t>Образец «Познавательный </a:t>
            </a:r>
            <a:r>
              <a:rPr lang="ru-RU" sz="1800" b="1" dirty="0">
                <a:latin typeface="+mj-lt"/>
              </a:rPr>
              <a:t>маршрут»</a:t>
            </a:r>
          </a:p>
          <a:p>
            <a:pPr marL="0" indent="0" algn="ctr">
              <a:buNone/>
            </a:pPr>
            <a:endParaRPr lang="ru-RU" sz="18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1E68E3-3BBF-4CDC-967C-5A630E61A907}"/>
              </a:ext>
            </a:extLst>
          </p:cNvPr>
          <p:cNvSpPr txBox="1"/>
          <p:nvPr/>
        </p:nvSpPr>
        <p:spPr>
          <a:xfrm>
            <a:off x="1259632" y="260648"/>
            <a:ext cx="77048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«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П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зн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в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т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льн</a:t>
            </a:r>
            <a:r>
              <a:rPr lang="ru-RU" b="1" dirty="0">
                <a:solidFill>
                  <a:srgbClr val="FF0000"/>
                </a:solidFill>
              </a:rPr>
              <a:t>ы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й м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ршр</a:t>
            </a:r>
            <a:r>
              <a:rPr lang="ru-RU" b="1" dirty="0">
                <a:solidFill>
                  <a:srgbClr val="FF0000"/>
                </a:solidFill>
              </a:rPr>
              <a:t>у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т – к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к </a:t>
            </a:r>
            <a:r>
              <a:rPr lang="ru-RU" b="1" dirty="0">
                <a:solidFill>
                  <a:srgbClr val="FF0000"/>
                </a:solidFill>
              </a:rPr>
              <a:t>э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фф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кт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вн</a:t>
            </a:r>
            <a:r>
              <a:rPr lang="ru-RU" b="1" dirty="0">
                <a:solidFill>
                  <a:srgbClr val="FF0000"/>
                </a:solidFill>
              </a:rPr>
              <a:t>ы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й сп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с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б пр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вл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ч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н</a:t>
            </a:r>
            <a:r>
              <a:rPr lang="ru-RU" b="1" dirty="0">
                <a:solidFill>
                  <a:srgbClr val="FF0000"/>
                </a:solidFill>
              </a:rPr>
              <a:t>ия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 р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д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т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л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й к </a:t>
            </a:r>
            <a:r>
              <a:rPr lang="ru-RU" b="1" dirty="0">
                <a:solidFill>
                  <a:srgbClr val="FF0000"/>
                </a:solidFill>
              </a:rPr>
              <a:t>у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ч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ст</a:t>
            </a:r>
            <a:r>
              <a:rPr lang="ru-RU" b="1" dirty="0">
                <a:solidFill>
                  <a:srgbClr val="FF0000"/>
                </a:solidFill>
              </a:rPr>
              <a:t>ию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 в </a:t>
            </a:r>
            <a:r>
              <a:rPr lang="ru-RU" b="1" dirty="0">
                <a:solidFill>
                  <a:srgbClr val="FF0000"/>
                </a:solidFill>
              </a:rPr>
              <a:t>э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кск</a:t>
            </a:r>
            <a:r>
              <a:rPr lang="ru-RU" b="1" dirty="0">
                <a:solidFill>
                  <a:srgbClr val="FF0000"/>
                </a:solidFill>
              </a:rPr>
              <a:t>у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рс</a:t>
            </a:r>
            <a:r>
              <a:rPr lang="ru-RU" b="1" dirty="0">
                <a:solidFill>
                  <a:srgbClr val="FF0000"/>
                </a:solidFill>
              </a:rPr>
              <a:t>ия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х</a:t>
            </a:r>
          </a:p>
          <a:p>
            <a:pPr lvl="0" algn="ctr">
              <a:defRPr/>
            </a:pP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в</a:t>
            </a:r>
            <a:r>
              <a:rPr lang="ru-RU" b="1" dirty="0">
                <a:solidFill>
                  <a:srgbClr val="FF0000"/>
                </a:solidFill>
              </a:rPr>
              <a:t>ы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х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дн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г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 дн</a:t>
            </a:r>
            <a:r>
              <a:rPr lang="ru-RU" b="1" dirty="0">
                <a:solidFill>
                  <a:srgbClr val="FF0000"/>
                </a:solidFill>
              </a:rPr>
              <a:t>я</a:t>
            </a:r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»</a:t>
            </a:r>
          </a:p>
          <a:p>
            <a:pPr lvl="0" algn="ctr">
              <a:defRPr/>
            </a:pPr>
            <a:endParaRPr lang="ru-RU" b="1" dirty="0" smtClean="0">
              <a:solidFill>
                <a:srgbClr val="9BBB59">
                  <a:lumMod val="50000"/>
                </a:srgbClr>
              </a:solidFill>
            </a:endParaRPr>
          </a:p>
          <a:p>
            <a:pPr lvl="0" algn="ctr">
              <a:defRPr/>
            </a:pPr>
            <a:endParaRPr lang="ru-RU" b="1" dirty="0" smtClean="0">
              <a:solidFill>
                <a:srgbClr val="9BBB59">
                  <a:lumMod val="50000"/>
                </a:srgbClr>
              </a:solidFill>
            </a:endParaRPr>
          </a:p>
          <a:p>
            <a:pPr lvl="0" algn="ctr">
              <a:defRPr/>
            </a:pPr>
            <a:endParaRPr lang="ru-RU" b="1" dirty="0" smtClean="0">
              <a:solidFill>
                <a:srgbClr val="9BBB59">
                  <a:lumMod val="50000"/>
                </a:srgbClr>
              </a:solidFill>
            </a:endParaRPr>
          </a:p>
          <a:p>
            <a:pPr lvl="0" algn="ctr">
              <a:defRPr/>
            </a:pPr>
            <a:endParaRPr lang="ru-RU" b="1" dirty="0">
              <a:solidFill>
                <a:srgbClr val="9BBB59">
                  <a:lumMod val="50000"/>
                </a:srgbClr>
              </a:solidFill>
            </a:endParaRPr>
          </a:p>
          <a:p>
            <a:pPr lvl="0" algn="ctr">
              <a:defRPr/>
            </a:pPr>
            <a:endParaRPr lang="ru-RU" b="1" dirty="0">
              <a:solidFill>
                <a:srgbClr val="9BBB59">
                  <a:lumMod val="50000"/>
                </a:srgbClr>
              </a:solidFill>
            </a:endParaRPr>
          </a:p>
          <a:p>
            <a:pPr lvl="0" algn="ctr">
              <a:defRPr/>
            </a:pPr>
            <a:endParaRPr lang="ru-RU" b="1" dirty="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AC89CD-5232-59FC-E6AF-BCDCCFA95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480" y="1556792"/>
            <a:ext cx="7458000" cy="504056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1094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16F0F8-5E7C-439A-B813-C41FF82F1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5696" y="404665"/>
            <a:ext cx="6766520" cy="86409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«П</a:t>
            </a:r>
            <a:r>
              <a:rPr lang="ru-RU" sz="1800" b="1" dirty="0">
                <a:solidFill>
                  <a:srgbClr val="FF0000"/>
                </a:solidFill>
              </a:rPr>
              <a:t>о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зн</a:t>
            </a:r>
            <a:r>
              <a:rPr lang="ru-RU" sz="1800" b="1" dirty="0">
                <a:solidFill>
                  <a:srgbClr val="FF0000"/>
                </a:solidFill>
              </a:rPr>
              <a:t>а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в</a:t>
            </a:r>
            <a:r>
              <a:rPr lang="ru-RU" sz="1800" b="1" dirty="0">
                <a:solidFill>
                  <a:srgbClr val="FF0000"/>
                </a:solidFill>
              </a:rPr>
              <a:t>а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т</a:t>
            </a:r>
            <a:r>
              <a:rPr lang="ru-RU" sz="1800" b="1" dirty="0">
                <a:solidFill>
                  <a:srgbClr val="FF0000"/>
                </a:solidFill>
              </a:rPr>
              <a:t>е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льн</a:t>
            </a:r>
            <a:r>
              <a:rPr lang="ru-RU" sz="1800" b="1" dirty="0">
                <a:solidFill>
                  <a:srgbClr val="FF0000"/>
                </a:solidFill>
              </a:rPr>
              <a:t>ы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й м</a:t>
            </a:r>
            <a:r>
              <a:rPr lang="ru-RU" sz="1800" b="1" dirty="0">
                <a:solidFill>
                  <a:srgbClr val="FF0000"/>
                </a:solidFill>
              </a:rPr>
              <a:t>а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ршр</a:t>
            </a:r>
            <a:r>
              <a:rPr lang="ru-RU" sz="1800" b="1" dirty="0">
                <a:solidFill>
                  <a:srgbClr val="FF0000"/>
                </a:solidFill>
              </a:rPr>
              <a:t>у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т – к</a:t>
            </a:r>
            <a:r>
              <a:rPr lang="ru-RU" sz="1800" b="1" dirty="0">
                <a:solidFill>
                  <a:srgbClr val="FF0000"/>
                </a:solidFill>
              </a:rPr>
              <a:t>а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к </a:t>
            </a:r>
            <a:r>
              <a:rPr lang="ru-RU" sz="1800" b="1" dirty="0">
                <a:solidFill>
                  <a:srgbClr val="FF0000"/>
                </a:solidFill>
              </a:rPr>
              <a:t>э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фф</a:t>
            </a:r>
            <a:r>
              <a:rPr lang="ru-RU" sz="1800" b="1" dirty="0">
                <a:solidFill>
                  <a:srgbClr val="FF0000"/>
                </a:solidFill>
              </a:rPr>
              <a:t>е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кт</a:t>
            </a:r>
            <a:r>
              <a:rPr lang="ru-RU" sz="1800" b="1" dirty="0">
                <a:solidFill>
                  <a:srgbClr val="FF0000"/>
                </a:solidFill>
              </a:rPr>
              <a:t>и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вн</a:t>
            </a:r>
            <a:r>
              <a:rPr lang="ru-RU" sz="1800" b="1" dirty="0">
                <a:solidFill>
                  <a:srgbClr val="FF0000"/>
                </a:solidFill>
              </a:rPr>
              <a:t>ы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й сп</a:t>
            </a:r>
            <a:r>
              <a:rPr lang="ru-RU" sz="1800" b="1" dirty="0">
                <a:solidFill>
                  <a:srgbClr val="FF0000"/>
                </a:solidFill>
              </a:rPr>
              <a:t>о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с</a:t>
            </a:r>
            <a:r>
              <a:rPr lang="ru-RU" sz="1800" b="1" dirty="0">
                <a:solidFill>
                  <a:srgbClr val="FF0000"/>
                </a:solidFill>
              </a:rPr>
              <a:t>о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б пр</a:t>
            </a:r>
            <a:r>
              <a:rPr lang="ru-RU" sz="1800" b="1" dirty="0">
                <a:solidFill>
                  <a:srgbClr val="FF0000"/>
                </a:solidFill>
              </a:rPr>
              <a:t>и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вл</a:t>
            </a:r>
            <a:r>
              <a:rPr lang="ru-RU" sz="1800" b="1" dirty="0">
                <a:solidFill>
                  <a:srgbClr val="FF0000"/>
                </a:solidFill>
              </a:rPr>
              <a:t>е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ч</a:t>
            </a:r>
            <a:r>
              <a:rPr lang="ru-RU" sz="1800" b="1" dirty="0">
                <a:solidFill>
                  <a:srgbClr val="FF0000"/>
                </a:solidFill>
              </a:rPr>
              <a:t>е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н</a:t>
            </a:r>
            <a:r>
              <a:rPr lang="ru-RU" sz="1800" b="1" dirty="0">
                <a:solidFill>
                  <a:srgbClr val="FF0000"/>
                </a:solidFill>
              </a:rPr>
              <a:t>ия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 р</a:t>
            </a:r>
            <a:r>
              <a:rPr lang="ru-RU" sz="1800" b="1" dirty="0">
                <a:solidFill>
                  <a:srgbClr val="FF0000"/>
                </a:solidFill>
              </a:rPr>
              <a:t>о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д</a:t>
            </a:r>
            <a:r>
              <a:rPr lang="ru-RU" sz="1800" b="1" dirty="0">
                <a:solidFill>
                  <a:srgbClr val="FF0000"/>
                </a:solidFill>
              </a:rPr>
              <a:t>и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т</a:t>
            </a:r>
            <a:r>
              <a:rPr lang="ru-RU" sz="1800" b="1" dirty="0">
                <a:solidFill>
                  <a:srgbClr val="FF0000"/>
                </a:solidFill>
              </a:rPr>
              <a:t>е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л</a:t>
            </a:r>
            <a:r>
              <a:rPr lang="ru-RU" sz="1800" b="1" dirty="0">
                <a:solidFill>
                  <a:srgbClr val="FF0000"/>
                </a:solidFill>
              </a:rPr>
              <a:t>е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й к </a:t>
            </a:r>
            <a:r>
              <a:rPr lang="ru-RU" sz="1800" b="1" dirty="0">
                <a:solidFill>
                  <a:srgbClr val="FF0000"/>
                </a:solidFill>
              </a:rPr>
              <a:t>у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ч</a:t>
            </a:r>
            <a:r>
              <a:rPr lang="ru-RU" sz="1800" b="1" dirty="0">
                <a:solidFill>
                  <a:srgbClr val="FF0000"/>
                </a:solidFill>
              </a:rPr>
              <a:t>а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ст</a:t>
            </a:r>
            <a:r>
              <a:rPr lang="ru-RU" sz="1800" b="1" dirty="0">
                <a:solidFill>
                  <a:srgbClr val="FF0000"/>
                </a:solidFill>
              </a:rPr>
              <a:t>ию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 в </a:t>
            </a:r>
            <a:r>
              <a:rPr lang="ru-RU" sz="1800" b="1" dirty="0">
                <a:solidFill>
                  <a:srgbClr val="FF0000"/>
                </a:solidFill>
              </a:rPr>
              <a:t>э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кск</a:t>
            </a:r>
            <a:r>
              <a:rPr lang="ru-RU" sz="1800" b="1" dirty="0">
                <a:solidFill>
                  <a:srgbClr val="FF0000"/>
                </a:solidFill>
              </a:rPr>
              <a:t>у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рс</a:t>
            </a:r>
            <a:r>
              <a:rPr lang="ru-RU" sz="1800" b="1" dirty="0">
                <a:solidFill>
                  <a:srgbClr val="FF0000"/>
                </a:solidFill>
              </a:rPr>
              <a:t>ия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х в</a:t>
            </a:r>
            <a:r>
              <a:rPr lang="ru-RU" sz="1800" b="1" dirty="0">
                <a:solidFill>
                  <a:srgbClr val="FF0000"/>
                </a:solidFill>
              </a:rPr>
              <a:t>ы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х</a:t>
            </a:r>
            <a:r>
              <a:rPr lang="ru-RU" sz="1800" b="1" dirty="0">
                <a:solidFill>
                  <a:srgbClr val="FF0000"/>
                </a:solidFill>
              </a:rPr>
              <a:t>о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дн</a:t>
            </a:r>
            <a:r>
              <a:rPr lang="ru-RU" sz="1800" b="1" dirty="0">
                <a:solidFill>
                  <a:srgbClr val="FF0000"/>
                </a:solidFill>
              </a:rPr>
              <a:t>о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г</a:t>
            </a:r>
            <a:r>
              <a:rPr lang="ru-RU" sz="1800" b="1" dirty="0">
                <a:solidFill>
                  <a:srgbClr val="FF0000"/>
                </a:solidFill>
              </a:rPr>
              <a:t>о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 дн</a:t>
            </a:r>
            <a:r>
              <a:rPr lang="ru-RU" sz="1800" b="1" dirty="0">
                <a:solidFill>
                  <a:srgbClr val="FF0000"/>
                </a:solidFill>
              </a:rPr>
              <a:t>я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»</a:t>
            </a:r>
            <a:br>
              <a:rPr lang="ru-RU" sz="1800" b="1" dirty="0">
                <a:solidFill>
                  <a:srgbClr val="9BBB59">
                    <a:lumMod val="50000"/>
                  </a:srgbClr>
                </a:solidFill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3EF0157-CCE7-41B9-B50B-290008F9F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672" y="1556792"/>
            <a:ext cx="7056784" cy="4464496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Определяем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логистику маршрута, выбираем тему</a:t>
            </a:r>
          </a:p>
          <a:p>
            <a:pPr algn="just"/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174112"/>
              </p:ext>
            </p:extLst>
          </p:nvPr>
        </p:nvGraphicFramePr>
        <p:xfrm>
          <a:off x="1403648" y="1988840"/>
          <a:ext cx="7416824" cy="44490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36404"/>
                <a:gridCol w="3780420"/>
              </a:tblGrid>
              <a:tr h="5573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Тема недели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Тема познавательного маршрута</a:t>
                      </a:r>
                      <a:endParaRPr lang="ru-RU" sz="1200" dirty="0"/>
                    </a:p>
                  </a:txBody>
                  <a:tcPr/>
                </a:tc>
              </a:tr>
              <a:tr h="70400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«Прогулка по осеннему лесу»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«Зима, приметы зимы»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«Весна, приметы весны»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«Времена года в берёзовой роще </a:t>
                      </a:r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п.Краснообск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»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«Деревья нашего посёлка»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9867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«Домашние животные»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«Приют домашних животных»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«Конный клуб»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68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«Дикие животные»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«Станция юных натуралистов»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400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«Нам со спортом по пути»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«Лыжная прогулка по берёзовой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роще»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«Спортивно-оздоровительный комплекс «Армада»»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68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«Мир театра»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«Театральная студия «Голубятня» и «Цветик-</a:t>
                      </a:r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семицветик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»»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68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«Мир книг и сказок»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«Детская районная библиотека»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68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«Наука и научные открытия»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«Институ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т ветеринарии и растениеводства»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68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День Победы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Обелиск памяти погибших в Великой Отечественной Войне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676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16F0F8-5E7C-439A-B813-C41FF82F1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804" y="476672"/>
            <a:ext cx="6766520" cy="864095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3EF0157-CCE7-41B9-B50B-290008F9F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672" y="1556792"/>
            <a:ext cx="7056784" cy="4464496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Подготавливаем познавательный наглядно-информационный материал об объекте маршрута</a:t>
            </a:r>
            <a:endParaRPr lang="ru-RU" sz="18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800" dirty="0" smtClean="0"/>
          </a:p>
          <a:p>
            <a:r>
              <a:rPr lang="ru-RU" sz="1800" dirty="0" smtClean="0"/>
              <a:t> </a:t>
            </a:r>
            <a:r>
              <a:rPr lang="ru-RU" sz="1800" dirty="0">
                <a:solidFill>
                  <a:srgbClr val="FF0000"/>
                </a:solidFill>
              </a:rPr>
              <a:t>И</a:t>
            </a:r>
            <a:r>
              <a:rPr lang="ru-RU" sz="1800" dirty="0"/>
              <a:t>нф</a:t>
            </a:r>
            <a:r>
              <a:rPr lang="ru-RU" sz="1800" dirty="0">
                <a:solidFill>
                  <a:srgbClr val="FF0000"/>
                </a:solidFill>
              </a:rPr>
              <a:t>о</a:t>
            </a:r>
            <a:r>
              <a:rPr lang="ru-RU" sz="1800" dirty="0"/>
              <a:t>рм</a:t>
            </a:r>
            <a:r>
              <a:rPr lang="ru-RU" sz="1800" dirty="0">
                <a:solidFill>
                  <a:srgbClr val="FF0000"/>
                </a:solidFill>
              </a:rPr>
              <a:t>а</a:t>
            </a:r>
            <a:r>
              <a:rPr lang="ru-RU" sz="1800" dirty="0"/>
              <a:t>ц</a:t>
            </a:r>
            <a:r>
              <a:rPr lang="ru-RU" sz="1800" dirty="0">
                <a:solidFill>
                  <a:srgbClr val="FF0000"/>
                </a:solidFill>
              </a:rPr>
              <a:t>ия</a:t>
            </a:r>
            <a:r>
              <a:rPr lang="ru-RU" sz="1800" dirty="0"/>
              <a:t> д</a:t>
            </a:r>
            <a:r>
              <a:rPr lang="ru-RU" sz="1800" dirty="0">
                <a:solidFill>
                  <a:srgbClr val="FF0000"/>
                </a:solidFill>
              </a:rPr>
              <a:t>о</a:t>
            </a:r>
            <a:r>
              <a:rPr lang="ru-RU" sz="1800" dirty="0"/>
              <a:t>лжн</a:t>
            </a:r>
            <a:r>
              <a:rPr lang="ru-RU" sz="1800" dirty="0">
                <a:solidFill>
                  <a:srgbClr val="FF0000"/>
                </a:solidFill>
              </a:rPr>
              <a:t>а</a:t>
            </a:r>
            <a:r>
              <a:rPr lang="ru-RU" sz="1800" dirty="0"/>
              <a:t> б</a:t>
            </a:r>
            <a:r>
              <a:rPr lang="ru-RU" sz="1800" dirty="0">
                <a:solidFill>
                  <a:srgbClr val="FF0000"/>
                </a:solidFill>
              </a:rPr>
              <a:t>ы</a:t>
            </a:r>
            <a:r>
              <a:rPr lang="ru-RU" sz="1800" dirty="0"/>
              <a:t>ть</a:t>
            </a:r>
          </a:p>
          <a:p>
            <a:pPr lvl="0"/>
            <a:r>
              <a:rPr lang="ru-RU" sz="1800" dirty="0"/>
              <a:t>Кр</a:t>
            </a:r>
            <a:r>
              <a:rPr lang="ru-RU" sz="1800" dirty="0">
                <a:solidFill>
                  <a:srgbClr val="FF0000"/>
                </a:solidFill>
              </a:rPr>
              <a:t>а</a:t>
            </a:r>
            <a:r>
              <a:rPr lang="ru-RU" sz="1800" dirty="0"/>
              <a:t>тк</a:t>
            </a:r>
            <a:r>
              <a:rPr lang="ru-RU" sz="1800" dirty="0">
                <a:solidFill>
                  <a:srgbClr val="FF0000"/>
                </a:solidFill>
              </a:rPr>
              <a:t>о</a:t>
            </a:r>
            <a:r>
              <a:rPr lang="ru-RU" sz="1800" dirty="0"/>
              <a:t>й</a:t>
            </a:r>
          </a:p>
          <a:p>
            <a:pPr lvl="0"/>
            <a:r>
              <a:rPr lang="ru-RU" sz="1800" dirty="0"/>
              <a:t>Пр</a:t>
            </a:r>
            <a:r>
              <a:rPr lang="ru-RU" sz="1800" dirty="0">
                <a:solidFill>
                  <a:srgbClr val="FF0000"/>
                </a:solidFill>
              </a:rPr>
              <a:t>о</a:t>
            </a:r>
            <a:r>
              <a:rPr lang="ru-RU" sz="1800" dirty="0"/>
              <a:t>ст</a:t>
            </a:r>
            <a:r>
              <a:rPr lang="ru-RU" sz="1800" dirty="0">
                <a:solidFill>
                  <a:srgbClr val="FF0000"/>
                </a:solidFill>
              </a:rPr>
              <a:t>о</a:t>
            </a:r>
            <a:r>
              <a:rPr lang="ru-RU" sz="1800" dirty="0"/>
              <a:t>й</a:t>
            </a:r>
          </a:p>
          <a:p>
            <a:pPr lvl="0"/>
            <a:r>
              <a:rPr lang="ru-RU" sz="1800" dirty="0">
                <a:solidFill>
                  <a:srgbClr val="FF0000"/>
                </a:solidFill>
              </a:rPr>
              <a:t>И</a:t>
            </a:r>
            <a:r>
              <a:rPr lang="ru-RU" sz="1800" dirty="0"/>
              <a:t>нт</a:t>
            </a:r>
            <a:r>
              <a:rPr lang="ru-RU" sz="1800" dirty="0">
                <a:solidFill>
                  <a:srgbClr val="FF0000"/>
                </a:solidFill>
              </a:rPr>
              <a:t>е</a:t>
            </a:r>
            <a:r>
              <a:rPr lang="ru-RU" sz="1800" dirty="0"/>
              <a:t>р</a:t>
            </a:r>
            <a:r>
              <a:rPr lang="ru-RU" sz="1800" dirty="0">
                <a:solidFill>
                  <a:srgbClr val="FF0000"/>
                </a:solidFill>
              </a:rPr>
              <a:t>е</a:t>
            </a:r>
            <a:r>
              <a:rPr lang="ru-RU" sz="1800" dirty="0"/>
              <a:t>сн</a:t>
            </a:r>
            <a:r>
              <a:rPr lang="ru-RU" sz="1800" dirty="0">
                <a:solidFill>
                  <a:srgbClr val="FF0000"/>
                </a:solidFill>
              </a:rPr>
              <a:t>о</a:t>
            </a:r>
            <a:r>
              <a:rPr lang="ru-RU" sz="1800" dirty="0"/>
              <a:t>й</a:t>
            </a:r>
          </a:p>
          <a:p>
            <a:pPr lvl="0"/>
            <a:r>
              <a:rPr lang="ru-RU" sz="1800" dirty="0">
                <a:solidFill>
                  <a:srgbClr val="FF0000"/>
                </a:solidFill>
              </a:rPr>
              <a:t>И</a:t>
            </a:r>
            <a:r>
              <a:rPr lang="ru-RU" sz="1800" dirty="0"/>
              <a:t>сч</a:t>
            </a:r>
            <a:r>
              <a:rPr lang="ru-RU" sz="1800" dirty="0">
                <a:solidFill>
                  <a:srgbClr val="FF0000"/>
                </a:solidFill>
              </a:rPr>
              <a:t>е</a:t>
            </a:r>
            <a:r>
              <a:rPr lang="ru-RU" sz="1800" dirty="0"/>
              <a:t>рп</a:t>
            </a:r>
            <a:r>
              <a:rPr lang="ru-RU" sz="1800" dirty="0">
                <a:solidFill>
                  <a:srgbClr val="FF0000"/>
                </a:solidFill>
              </a:rPr>
              <a:t>ы</a:t>
            </a:r>
            <a:r>
              <a:rPr lang="ru-RU" sz="1800" dirty="0"/>
              <a:t>в</a:t>
            </a:r>
            <a:r>
              <a:rPr lang="ru-RU" sz="1800" dirty="0">
                <a:solidFill>
                  <a:srgbClr val="FF0000"/>
                </a:solidFill>
              </a:rPr>
              <a:t>аю</a:t>
            </a:r>
            <a:r>
              <a:rPr lang="ru-RU" sz="1800" dirty="0"/>
              <a:t>щ</a:t>
            </a:r>
            <a:r>
              <a:rPr lang="ru-RU" sz="1800" dirty="0">
                <a:solidFill>
                  <a:srgbClr val="FF0000"/>
                </a:solidFill>
              </a:rPr>
              <a:t>е</a:t>
            </a:r>
            <a:r>
              <a:rPr lang="ru-RU" sz="1800" dirty="0"/>
              <a:t>й</a:t>
            </a:r>
          </a:p>
          <a:p>
            <a:pPr lvl="0"/>
            <a:r>
              <a:rPr lang="ru-RU" sz="1800" dirty="0">
                <a:solidFill>
                  <a:srgbClr val="FF0000"/>
                </a:solidFill>
              </a:rPr>
              <a:t>Я</a:t>
            </a:r>
            <a:r>
              <a:rPr lang="ru-RU" sz="1800" dirty="0"/>
              <a:t>сн</a:t>
            </a:r>
            <a:r>
              <a:rPr lang="ru-RU" sz="1800" dirty="0">
                <a:solidFill>
                  <a:srgbClr val="FF0000"/>
                </a:solidFill>
              </a:rPr>
              <a:t>о</a:t>
            </a:r>
            <a:r>
              <a:rPr lang="ru-RU" sz="1800" dirty="0"/>
              <a:t>й</a:t>
            </a:r>
          </a:p>
          <a:p>
            <a:pPr lvl="0"/>
            <a:r>
              <a:rPr lang="ru-RU" sz="1800" dirty="0"/>
              <a:t>П</a:t>
            </a:r>
            <a:r>
              <a:rPr lang="ru-RU" sz="1800" dirty="0">
                <a:solidFill>
                  <a:srgbClr val="FF0000"/>
                </a:solidFill>
              </a:rPr>
              <a:t>о</a:t>
            </a:r>
            <a:r>
              <a:rPr lang="ru-RU" sz="1800" dirty="0"/>
              <a:t>н</a:t>
            </a:r>
            <a:r>
              <a:rPr lang="ru-RU" sz="1800" dirty="0">
                <a:solidFill>
                  <a:srgbClr val="FF0000"/>
                </a:solidFill>
              </a:rPr>
              <a:t>я</a:t>
            </a:r>
            <a:r>
              <a:rPr lang="ru-RU" sz="1800" dirty="0"/>
              <a:t>тн</a:t>
            </a:r>
            <a:r>
              <a:rPr lang="ru-RU" sz="1800" dirty="0">
                <a:solidFill>
                  <a:srgbClr val="FF0000"/>
                </a:solidFill>
              </a:rPr>
              <a:t>о</a:t>
            </a:r>
            <a:r>
              <a:rPr lang="ru-RU" sz="1800" dirty="0"/>
              <a:t>й</a:t>
            </a:r>
          </a:p>
          <a:p>
            <a:pPr lvl="0"/>
            <a:r>
              <a:rPr lang="ru-RU" sz="1800" dirty="0" smtClean="0"/>
              <a:t>Н</a:t>
            </a:r>
            <a:r>
              <a:rPr lang="ru-RU" sz="1800" dirty="0" smtClean="0">
                <a:solidFill>
                  <a:srgbClr val="FF0000"/>
                </a:solidFill>
              </a:rPr>
              <a:t>а</a:t>
            </a:r>
            <a:r>
              <a:rPr lang="ru-RU" sz="1800" dirty="0" smtClean="0"/>
              <a:t>гл</a:t>
            </a:r>
            <a:r>
              <a:rPr lang="ru-RU" sz="1800" dirty="0" smtClean="0">
                <a:solidFill>
                  <a:srgbClr val="FF0000"/>
                </a:solidFill>
              </a:rPr>
              <a:t>я</a:t>
            </a:r>
            <a:r>
              <a:rPr lang="ru-RU" sz="1800" dirty="0" smtClean="0"/>
              <a:t>дн</a:t>
            </a:r>
            <a:r>
              <a:rPr lang="ru-RU" sz="1800" b="1" dirty="0" smtClean="0">
                <a:solidFill>
                  <a:srgbClr val="FF0000"/>
                </a:solidFill>
              </a:rPr>
              <a:t>о</a:t>
            </a:r>
            <a:r>
              <a:rPr lang="ru-RU" sz="1800" dirty="0" smtClean="0"/>
              <a:t>й</a:t>
            </a:r>
          </a:p>
          <a:p>
            <a:pPr lvl="0"/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Разрабатываем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Познавательный маршрут»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48450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«П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зн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в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т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льн</a:t>
            </a:r>
            <a:r>
              <a:rPr lang="ru-RU" b="1" dirty="0">
                <a:solidFill>
                  <a:srgbClr val="FF0000"/>
                </a:solidFill>
              </a:rPr>
              <a:t>ы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й м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ршр</a:t>
            </a:r>
            <a:r>
              <a:rPr lang="ru-RU" b="1" dirty="0">
                <a:solidFill>
                  <a:srgbClr val="FF0000"/>
                </a:solidFill>
              </a:rPr>
              <a:t>у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т – к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к </a:t>
            </a:r>
            <a:r>
              <a:rPr lang="ru-RU" b="1" dirty="0">
                <a:solidFill>
                  <a:srgbClr val="FF0000"/>
                </a:solidFill>
              </a:rPr>
              <a:t>э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фф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кт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вн</a:t>
            </a:r>
            <a:r>
              <a:rPr lang="ru-RU" b="1" dirty="0">
                <a:solidFill>
                  <a:srgbClr val="FF0000"/>
                </a:solidFill>
              </a:rPr>
              <a:t>ы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й сп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с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б пр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вл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ч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н</a:t>
            </a:r>
            <a:r>
              <a:rPr lang="ru-RU" b="1" dirty="0">
                <a:solidFill>
                  <a:srgbClr val="FF0000"/>
                </a:solidFill>
              </a:rPr>
              <a:t>ия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 р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д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т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л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й к </a:t>
            </a:r>
            <a:r>
              <a:rPr lang="ru-RU" b="1" dirty="0">
                <a:solidFill>
                  <a:srgbClr val="FF0000"/>
                </a:solidFill>
              </a:rPr>
              <a:t>у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ч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ст</a:t>
            </a:r>
            <a:r>
              <a:rPr lang="ru-RU" b="1" dirty="0">
                <a:solidFill>
                  <a:srgbClr val="FF0000"/>
                </a:solidFill>
              </a:rPr>
              <a:t>ию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 в </a:t>
            </a:r>
            <a:r>
              <a:rPr lang="ru-RU" b="1" dirty="0">
                <a:solidFill>
                  <a:srgbClr val="FF0000"/>
                </a:solidFill>
              </a:rPr>
              <a:t>э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кск</a:t>
            </a:r>
            <a:r>
              <a:rPr lang="ru-RU" b="1" dirty="0">
                <a:solidFill>
                  <a:srgbClr val="FF0000"/>
                </a:solidFill>
              </a:rPr>
              <a:t>у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рс</a:t>
            </a:r>
            <a:r>
              <a:rPr lang="ru-RU" b="1" dirty="0">
                <a:solidFill>
                  <a:srgbClr val="FF0000"/>
                </a:solidFill>
              </a:rPr>
              <a:t>ия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х </a:t>
            </a:r>
            <a:endParaRPr lang="ru-RU" b="1" dirty="0" smtClean="0">
              <a:solidFill>
                <a:srgbClr val="9BBB59">
                  <a:lumMod val="50000"/>
                </a:srgbClr>
              </a:solidFill>
            </a:endParaRPr>
          </a:p>
          <a:p>
            <a:pPr algn="ctr"/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ы</a:t>
            </a:r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х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дн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г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 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дн</a:t>
            </a:r>
            <a:r>
              <a:rPr lang="ru-RU" b="1" dirty="0">
                <a:solidFill>
                  <a:srgbClr val="FF0000"/>
                </a:solidFill>
              </a:rPr>
              <a:t>я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»</a:t>
            </a:r>
            <a:br>
              <a:rPr lang="ru-RU" b="1" dirty="0">
                <a:solidFill>
                  <a:srgbClr val="9BBB59">
                    <a:lumMod val="50000"/>
                  </a:srgb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824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16F0F8-5E7C-439A-B813-C41FF82F1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5696" y="404665"/>
            <a:ext cx="6766520" cy="93610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9BBB59">
                    <a:lumMod val="50000"/>
                  </a:srgbClr>
                </a:solidFill>
              </a:rPr>
              <a:t>«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П</a:t>
            </a:r>
            <a:r>
              <a:rPr lang="ru-RU" sz="1800" b="1" dirty="0">
                <a:solidFill>
                  <a:srgbClr val="FF0000"/>
                </a:solidFill>
              </a:rPr>
              <a:t>о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зн</a:t>
            </a:r>
            <a:r>
              <a:rPr lang="ru-RU" sz="1800" b="1" dirty="0">
                <a:solidFill>
                  <a:srgbClr val="FF0000"/>
                </a:solidFill>
              </a:rPr>
              <a:t>а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в</a:t>
            </a:r>
            <a:r>
              <a:rPr lang="ru-RU" sz="1800" b="1" dirty="0">
                <a:solidFill>
                  <a:srgbClr val="FF0000"/>
                </a:solidFill>
              </a:rPr>
              <a:t>а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т</a:t>
            </a:r>
            <a:r>
              <a:rPr lang="ru-RU" sz="1800" b="1" dirty="0">
                <a:solidFill>
                  <a:srgbClr val="FF0000"/>
                </a:solidFill>
              </a:rPr>
              <a:t>е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льн</a:t>
            </a:r>
            <a:r>
              <a:rPr lang="ru-RU" sz="1800" b="1" dirty="0">
                <a:solidFill>
                  <a:srgbClr val="FF0000"/>
                </a:solidFill>
              </a:rPr>
              <a:t>ы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й м</a:t>
            </a:r>
            <a:r>
              <a:rPr lang="ru-RU" sz="1800" b="1" dirty="0">
                <a:solidFill>
                  <a:srgbClr val="FF0000"/>
                </a:solidFill>
              </a:rPr>
              <a:t>а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ршр</a:t>
            </a:r>
            <a:r>
              <a:rPr lang="ru-RU" sz="1800" b="1" dirty="0">
                <a:solidFill>
                  <a:srgbClr val="FF0000"/>
                </a:solidFill>
              </a:rPr>
              <a:t>у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т – к</a:t>
            </a:r>
            <a:r>
              <a:rPr lang="ru-RU" sz="1800" b="1" dirty="0">
                <a:solidFill>
                  <a:srgbClr val="FF0000"/>
                </a:solidFill>
              </a:rPr>
              <a:t>а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к </a:t>
            </a:r>
            <a:r>
              <a:rPr lang="ru-RU" sz="1800" b="1" dirty="0">
                <a:solidFill>
                  <a:srgbClr val="FF0000"/>
                </a:solidFill>
              </a:rPr>
              <a:t>э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фф</a:t>
            </a:r>
            <a:r>
              <a:rPr lang="ru-RU" sz="1800" b="1" dirty="0">
                <a:solidFill>
                  <a:srgbClr val="FF0000"/>
                </a:solidFill>
              </a:rPr>
              <a:t>е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кт</a:t>
            </a:r>
            <a:r>
              <a:rPr lang="ru-RU" sz="1800" b="1" dirty="0">
                <a:solidFill>
                  <a:srgbClr val="FF0000"/>
                </a:solidFill>
              </a:rPr>
              <a:t>и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вн</a:t>
            </a:r>
            <a:r>
              <a:rPr lang="ru-RU" sz="1800" b="1" dirty="0">
                <a:solidFill>
                  <a:srgbClr val="FF0000"/>
                </a:solidFill>
              </a:rPr>
              <a:t>ы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й сп</a:t>
            </a:r>
            <a:r>
              <a:rPr lang="ru-RU" sz="1800" b="1" dirty="0">
                <a:solidFill>
                  <a:srgbClr val="FF0000"/>
                </a:solidFill>
              </a:rPr>
              <a:t>о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с</a:t>
            </a:r>
            <a:r>
              <a:rPr lang="ru-RU" sz="1800" b="1" dirty="0">
                <a:solidFill>
                  <a:srgbClr val="FF0000"/>
                </a:solidFill>
              </a:rPr>
              <a:t>о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б пр</a:t>
            </a:r>
            <a:r>
              <a:rPr lang="ru-RU" sz="1800" b="1" dirty="0">
                <a:solidFill>
                  <a:srgbClr val="FF0000"/>
                </a:solidFill>
              </a:rPr>
              <a:t>и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вл</a:t>
            </a:r>
            <a:r>
              <a:rPr lang="ru-RU" sz="1800" b="1" dirty="0">
                <a:solidFill>
                  <a:srgbClr val="FF0000"/>
                </a:solidFill>
              </a:rPr>
              <a:t>е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ч</a:t>
            </a:r>
            <a:r>
              <a:rPr lang="ru-RU" sz="1800" b="1" dirty="0">
                <a:solidFill>
                  <a:srgbClr val="FF0000"/>
                </a:solidFill>
              </a:rPr>
              <a:t>е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н</a:t>
            </a:r>
            <a:r>
              <a:rPr lang="ru-RU" sz="1800" b="1" dirty="0">
                <a:solidFill>
                  <a:srgbClr val="FF0000"/>
                </a:solidFill>
              </a:rPr>
              <a:t>ия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 р</a:t>
            </a:r>
            <a:r>
              <a:rPr lang="ru-RU" sz="1800" b="1" dirty="0">
                <a:solidFill>
                  <a:srgbClr val="FF0000"/>
                </a:solidFill>
              </a:rPr>
              <a:t>о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д</a:t>
            </a:r>
            <a:r>
              <a:rPr lang="ru-RU" sz="1800" b="1" dirty="0">
                <a:solidFill>
                  <a:srgbClr val="FF0000"/>
                </a:solidFill>
              </a:rPr>
              <a:t>и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т</a:t>
            </a:r>
            <a:r>
              <a:rPr lang="ru-RU" sz="1800" b="1" dirty="0">
                <a:solidFill>
                  <a:srgbClr val="FF0000"/>
                </a:solidFill>
              </a:rPr>
              <a:t>е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л</a:t>
            </a:r>
            <a:r>
              <a:rPr lang="ru-RU" sz="1800" b="1" dirty="0">
                <a:solidFill>
                  <a:srgbClr val="FF0000"/>
                </a:solidFill>
              </a:rPr>
              <a:t>е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й к </a:t>
            </a:r>
            <a:r>
              <a:rPr lang="ru-RU" sz="1800" b="1" dirty="0">
                <a:solidFill>
                  <a:srgbClr val="FF0000"/>
                </a:solidFill>
              </a:rPr>
              <a:t>у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ч</a:t>
            </a:r>
            <a:r>
              <a:rPr lang="ru-RU" sz="1800" b="1" dirty="0">
                <a:solidFill>
                  <a:srgbClr val="FF0000"/>
                </a:solidFill>
              </a:rPr>
              <a:t>а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ст</a:t>
            </a:r>
            <a:r>
              <a:rPr lang="ru-RU" sz="1800" b="1" dirty="0">
                <a:solidFill>
                  <a:srgbClr val="FF0000"/>
                </a:solidFill>
              </a:rPr>
              <a:t>ию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 в </a:t>
            </a:r>
            <a:r>
              <a:rPr lang="ru-RU" sz="1800" b="1" dirty="0">
                <a:solidFill>
                  <a:srgbClr val="FF0000"/>
                </a:solidFill>
              </a:rPr>
              <a:t>э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кск</a:t>
            </a:r>
            <a:r>
              <a:rPr lang="ru-RU" sz="1800" b="1" dirty="0">
                <a:solidFill>
                  <a:srgbClr val="FF0000"/>
                </a:solidFill>
              </a:rPr>
              <a:t>у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рс</a:t>
            </a:r>
            <a:r>
              <a:rPr lang="ru-RU" sz="1800" b="1" dirty="0">
                <a:solidFill>
                  <a:srgbClr val="FF0000"/>
                </a:solidFill>
              </a:rPr>
              <a:t>ия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х </a:t>
            </a:r>
            <a:br>
              <a:rPr lang="ru-RU" sz="1800" b="1" dirty="0">
                <a:solidFill>
                  <a:srgbClr val="9BBB59">
                    <a:lumMod val="50000"/>
                  </a:srgbClr>
                </a:solidFill>
              </a:rPr>
            </a:b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в</a:t>
            </a:r>
            <a:r>
              <a:rPr lang="ru-RU" sz="1800" b="1" dirty="0">
                <a:solidFill>
                  <a:srgbClr val="FF0000"/>
                </a:solidFill>
              </a:rPr>
              <a:t>ы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х</a:t>
            </a:r>
            <a:r>
              <a:rPr lang="ru-RU" sz="1800" b="1" dirty="0">
                <a:solidFill>
                  <a:srgbClr val="FF0000"/>
                </a:solidFill>
              </a:rPr>
              <a:t>о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дн</a:t>
            </a:r>
            <a:r>
              <a:rPr lang="ru-RU" sz="1800" b="1" dirty="0">
                <a:solidFill>
                  <a:srgbClr val="FF0000"/>
                </a:solidFill>
              </a:rPr>
              <a:t>о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г</a:t>
            </a:r>
            <a:r>
              <a:rPr lang="ru-RU" sz="1800" b="1" dirty="0">
                <a:solidFill>
                  <a:srgbClr val="FF0000"/>
                </a:solidFill>
              </a:rPr>
              <a:t>о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 дн</a:t>
            </a:r>
            <a:r>
              <a:rPr lang="ru-RU" sz="1800" b="1" dirty="0">
                <a:solidFill>
                  <a:srgbClr val="FF0000"/>
                </a:solidFill>
              </a:rPr>
              <a:t>я</a:t>
            </a:r>
            <a:r>
              <a:rPr lang="ru-RU" sz="1800" b="1" dirty="0">
                <a:solidFill>
                  <a:srgbClr val="9BBB59">
                    <a:lumMod val="50000"/>
                  </a:srgbClr>
                </a:solidFill>
              </a:rPr>
              <a:t>»</a:t>
            </a:r>
            <a:br>
              <a:rPr lang="ru-RU" sz="1800" b="1" dirty="0">
                <a:solidFill>
                  <a:srgbClr val="9BBB59">
                    <a:lumMod val="50000"/>
                  </a:srgbClr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3EF0157-CCE7-41B9-B50B-290008F9F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5696" y="1556792"/>
            <a:ext cx="6220500" cy="4464496"/>
          </a:xfrm>
        </p:spPr>
        <p:txBody>
          <a:bodyPr/>
          <a:lstStyle/>
          <a:p>
            <a:r>
              <a:rPr lang="ru-RU" sz="1800" b="1" dirty="0" smtClean="0">
                <a:latin typeface="Times New Roman"/>
                <a:ea typeface="Calibri"/>
              </a:rPr>
              <a:t>В </a:t>
            </a:r>
            <a:r>
              <a:rPr lang="ru-RU" sz="1800" b="1" dirty="0">
                <a:latin typeface="Times New Roman"/>
                <a:ea typeface="Calibri"/>
              </a:rPr>
              <a:t>результате применения данной формы работы на этапе завершения дошкольного </a:t>
            </a:r>
            <a:r>
              <a:rPr lang="ru-RU" sz="1800" b="1" dirty="0" smtClean="0">
                <a:latin typeface="Times New Roman"/>
                <a:ea typeface="Calibri"/>
              </a:rPr>
              <a:t>образования:</a:t>
            </a:r>
          </a:p>
          <a:p>
            <a:endParaRPr lang="ru-RU" sz="18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3648" y="2204864"/>
            <a:ext cx="5256584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У ребёнка сформированы представления о родном районе, населенном </a:t>
            </a:r>
            <a:r>
              <a:rPr lang="ru-RU" sz="1200" dirty="0" smtClean="0">
                <a:solidFill>
                  <a:schemeClr val="tx1"/>
                </a:solidFill>
              </a:rPr>
              <a:t>пункте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3728" y="3320988"/>
            <a:ext cx="5256584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</a:rPr>
              <a:t>У ребёнка преобладает эмоционально-положительное отношение к малой родине, он хорошо ориентируется в ближайшем к детскому саду и дому </a:t>
            </a:r>
            <a:r>
              <a:rPr lang="ru-RU" sz="1200" dirty="0" smtClean="0">
                <a:solidFill>
                  <a:schemeClr val="tx1"/>
                </a:solidFill>
              </a:rPr>
              <a:t>окружении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99792" y="4437112"/>
            <a:ext cx="5256584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</a:rPr>
              <a:t>Ребёнок проявляет интерес, любознательность по отношению к малой родине, её природе, истории и культурным </a:t>
            </a:r>
            <a:r>
              <a:rPr lang="ru-RU" sz="1200" dirty="0" smtClean="0">
                <a:solidFill>
                  <a:schemeClr val="tx1"/>
                </a:solidFill>
              </a:rPr>
              <a:t>достопримечательностям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5589240"/>
            <a:ext cx="5256584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</a:rPr>
              <a:t>С удовольствием включается в проектную деятельность, связанную с познанием малой </a:t>
            </a:r>
            <a:r>
              <a:rPr lang="ru-RU" sz="1200" dirty="0" smtClean="0">
                <a:solidFill>
                  <a:schemeClr val="tx1"/>
                </a:solidFill>
              </a:rPr>
              <a:t>родины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76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768752" cy="1008112"/>
          </a:xfrm>
        </p:spPr>
        <p:txBody>
          <a:bodyPr/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1E68E3-3BBF-4CDC-967C-5A630E61A907}"/>
              </a:ext>
            </a:extLst>
          </p:cNvPr>
          <p:cNvSpPr txBox="1"/>
          <p:nvPr/>
        </p:nvSpPr>
        <p:spPr>
          <a:xfrm>
            <a:off x="1516832" y="384454"/>
            <a:ext cx="71699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«П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зн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в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т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льн</a:t>
            </a:r>
            <a:r>
              <a:rPr lang="ru-RU" b="1" dirty="0">
                <a:solidFill>
                  <a:srgbClr val="FF0000"/>
                </a:solidFill>
              </a:rPr>
              <a:t>ы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й м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ршр</a:t>
            </a:r>
            <a:r>
              <a:rPr lang="ru-RU" b="1" dirty="0">
                <a:solidFill>
                  <a:srgbClr val="FF0000"/>
                </a:solidFill>
              </a:rPr>
              <a:t>у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т – к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к </a:t>
            </a:r>
            <a:r>
              <a:rPr lang="ru-RU" b="1" dirty="0">
                <a:solidFill>
                  <a:srgbClr val="FF0000"/>
                </a:solidFill>
              </a:rPr>
              <a:t>э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фф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кт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вн</a:t>
            </a:r>
            <a:r>
              <a:rPr lang="ru-RU" b="1" dirty="0">
                <a:solidFill>
                  <a:srgbClr val="FF0000"/>
                </a:solidFill>
              </a:rPr>
              <a:t>ы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й сп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с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б пр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вл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ч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н</a:t>
            </a:r>
            <a:r>
              <a:rPr lang="ru-RU" b="1" dirty="0">
                <a:solidFill>
                  <a:srgbClr val="FF0000"/>
                </a:solidFill>
              </a:rPr>
              <a:t>ия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 р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д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т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л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й к </a:t>
            </a:r>
            <a:r>
              <a:rPr lang="ru-RU" b="1" dirty="0">
                <a:solidFill>
                  <a:srgbClr val="FF0000"/>
                </a:solidFill>
              </a:rPr>
              <a:t>у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ч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ст</a:t>
            </a:r>
            <a:r>
              <a:rPr lang="ru-RU" b="1" dirty="0">
                <a:solidFill>
                  <a:srgbClr val="FF0000"/>
                </a:solidFill>
              </a:rPr>
              <a:t>ию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 в </a:t>
            </a:r>
            <a:r>
              <a:rPr lang="ru-RU" b="1" dirty="0">
                <a:solidFill>
                  <a:srgbClr val="FF0000"/>
                </a:solidFill>
              </a:rPr>
              <a:t>э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кск</a:t>
            </a:r>
            <a:r>
              <a:rPr lang="ru-RU" b="1" dirty="0">
                <a:solidFill>
                  <a:srgbClr val="FF0000"/>
                </a:solidFill>
              </a:rPr>
              <a:t>у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рс</a:t>
            </a:r>
            <a:r>
              <a:rPr lang="ru-RU" b="1" dirty="0">
                <a:solidFill>
                  <a:srgbClr val="FF0000"/>
                </a:solidFill>
              </a:rPr>
              <a:t>ия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х </a:t>
            </a:r>
            <a:br>
              <a:rPr lang="ru-RU" b="1" dirty="0">
                <a:solidFill>
                  <a:srgbClr val="9BBB59">
                    <a:lumMod val="50000"/>
                  </a:srgbClr>
                </a:solidFill>
              </a:rPr>
            </a:b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в</a:t>
            </a:r>
            <a:r>
              <a:rPr lang="ru-RU" b="1" dirty="0">
                <a:solidFill>
                  <a:srgbClr val="FF0000"/>
                </a:solidFill>
              </a:rPr>
              <a:t>ы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х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дн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г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 дн</a:t>
            </a:r>
            <a:r>
              <a:rPr lang="ru-RU" b="1" dirty="0">
                <a:solidFill>
                  <a:srgbClr val="FF0000"/>
                </a:solidFill>
              </a:rPr>
              <a:t>я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»</a:t>
            </a:r>
            <a:br>
              <a:rPr lang="ru-RU" b="1" dirty="0">
                <a:solidFill>
                  <a:srgbClr val="9BBB59">
                    <a:lumMod val="50000"/>
                  </a:srgbClr>
                </a:solidFill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579957"/>
            <a:ext cx="4718026" cy="3080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4676182"/>
            <a:ext cx="1875706" cy="187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4356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3758</TotalTime>
  <Words>586</Words>
  <Application>Microsoft Office PowerPoint</Application>
  <PresentationFormat>Экран (4:3)</PresentationFormat>
  <Paragraphs>158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Comic Sans MS</vt:lpstr>
      <vt:lpstr>Wingdings</vt:lpstr>
      <vt:lpstr>Arial</vt:lpstr>
      <vt:lpstr>Calibri</vt:lpstr>
      <vt:lpstr>Times New Roman</vt:lpstr>
      <vt:lpstr>1_Тема Office</vt:lpstr>
      <vt:lpstr>Муниципальное бюджетное дошкольное образовательное учреждение Новосибирского района Новосибирской области – детский сад «Золотая рыбка»</vt:lpstr>
      <vt:lpstr>«Познавательный маршрут – как эффективный способ привлечения родителей к участию в экскурсиях выходного дня»   </vt:lpstr>
      <vt:lpstr>   </vt:lpstr>
      <vt:lpstr>   </vt:lpstr>
      <vt:lpstr>   </vt:lpstr>
      <vt:lpstr>«Познавательный маршрут – как эффективный способ привлечения родителей к участию в экскурсиях выходного дня»  </vt:lpstr>
      <vt:lpstr> </vt:lpstr>
      <vt:lpstr>«Познавательный маршрут – как эффективный способ привлечения родителей к участию в экскурсиях  выходного дня»   </vt:lpstr>
      <vt:lpstr>   </vt:lpstr>
      <vt:lpstr>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Пользователь</cp:lastModifiedBy>
  <cp:revision>238</cp:revision>
  <dcterms:created xsi:type="dcterms:W3CDTF">2014-07-06T18:18:01Z</dcterms:created>
  <dcterms:modified xsi:type="dcterms:W3CDTF">2024-03-04T08:36:22Z</dcterms:modified>
</cp:coreProperties>
</file>