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2"/>
          <p:cNvPicPr/>
          <p:nvPr/>
        </p:nvPicPr>
        <p:blipFill>
          <a:blip r:embed="rId2"/>
          <a:srcRect l="26213"/>
          <a:stretch/>
        </p:blipFill>
        <p:spPr>
          <a:xfrm>
            <a:off x="360" y="360"/>
            <a:ext cx="8431920" cy="6867360"/>
          </a:xfrm>
          <a:prstGeom prst="rect">
            <a:avLst/>
          </a:prstGeom>
          <a:ln>
            <a:noFill/>
          </a:ln>
        </p:spPr>
      </p:pic>
      <p:graphicFrame>
        <p:nvGraphicFramePr>
          <p:cNvPr id="39" name="Table 1"/>
          <p:cNvGraphicFramePr/>
          <p:nvPr/>
        </p:nvGraphicFramePr>
        <p:xfrm>
          <a:off x="-5463360" y="10400400"/>
          <a:ext cx="6797520" cy="14794920"/>
        </p:xfrm>
        <a:graphic>
          <a:graphicData uri="http://schemas.openxmlformats.org/drawingml/2006/table">
            <a:tbl>
              <a:tblPr/>
              <a:tblGrid>
                <a:gridCol w="22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94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Рисунок 4"/>
          <p:cNvPicPr/>
          <p:nvPr/>
        </p:nvPicPr>
        <p:blipFill>
          <a:blip r:embed="rId3"/>
          <a:stretch/>
        </p:blipFill>
        <p:spPr>
          <a:xfrm>
            <a:off x="8432280" y="360"/>
            <a:ext cx="3758400" cy="6857280"/>
          </a:xfrm>
          <a:prstGeom prst="rect">
            <a:avLst/>
          </a:prstGeom>
          <a:ln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8640000" y="3312000"/>
            <a:ext cx="3239640" cy="32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i="1" strike="noStrike" spc="-1">
                <a:solidFill>
                  <a:srgbClr val="F58220"/>
                </a:solidFill>
                <a:latin typeface="Calibri"/>
                <a:ea typeface="DejaVu Sans"/>
              </a:rPr>
              <a:t>ПОСЛОВИЦЫ  О КНИГЕ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806000"/>
                </a:solidFill>
                <a:latin typeface="Calibri"/>
                <a:ea typeface="DejaVu Sans"/>
              </a:rPr>
              <a:t>•  Хорошую книгу читать не в тягость, а в радость.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806000"/>
                </a:solidFill>
                <a:latin typeface="Calibri"/>
                <a:ea typeface="DejaVu Sans"/>
              </a:rPr>
              <a:t>•  Книга для ума – что тёплый дождь для всходов.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806000"/>
                </a:solidFill>
                <a:latin typeface="Calibri"/>
                <a:ea typeface="DejaVu Sans"/>
              </a:rPr>
              <a:t>•  Ум без книги, как птица без крыльев.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806000"/>
                </a:solidFill>
                <a:latin typeface="Calibri"/>
                <a:ea typeface="DejaVu Sans"/>
              </a:rPr>
              <a:t>•  Книга подобна воде – дорогу пробьёт везде.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806000"/>
                </a:solidFill>
                <a:latin typeface="Calibri"/>
                <a:ea typeface="DejaVu Sans"/>
              </a:rPr>
              <a:t>•  Книга не пряник, а к себе манит.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216000" y="0"/>
            <a:ext cx="3455640" cy="66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985006"/>
                </a:solidFill>
                <a:latin typeface="Times New Roman"/>
              </a:rPr>
              <a:t>Содержание маршрута: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D4711A"/>
                </a:solidFill>
                <a:latin typeface="Times New Roman"/>
              </a:rPr>
              <a:t>1. По дороге в библиотеку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По маршруту следования рассмотрите находящиеся по пути объекты, строения. Поразмышляйте о том, для чего эти объекты предназначены (магазин, пешеходный переход, стадион и здание школы и др.)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Насладитесь красотой, находящейся вокруг себя, звуками природы.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D4711A"/>
                </a:solidFill>
                <a:latin typeface="Times New Roman"/>
              </a:rPr>
              <a:t>2. Знакомство с библиотекой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Рассмотрите с ребенком объект культуры – библиотеку. Пообщайтесь с библиотекарем и рассмотрите там богатые книгами, уголки досугов, цветные журналы, красочные книги для возраста ребёнка. Заведите формуляр чтеца.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Можно прочитать ребёнку любую понравившуюся по его возрасту книгу, взять домой для более подробного ознакомления книги.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00" b="1" strike="noStrike" spc="-1">
                <a:solidFill>
                  <a:srgbClr val="D4711A"/>
                </a:solidFill>
                <a:latin typeface="Times New Roman"/>
              </a:rPr>
              <a:t>3. После экскурсии побеседуйте с ребёнком 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«Зачем нужна библиотека», «Какие бывают книги», «Профессия - библиотекарь», «Если бы не было книг», «Что делать, если ты порвал книгу». </a:t>
            </a:r>
            <a:endParaRPr lang="ru-RU" sz="13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lang="ru-RU" sz="1300" b="0" strike="noStrike" spc="-1">
                <a:solidFill>
                  <a:srgbClr val="000000"/>
                </a:solidFill>
                <a:latin typeface="Times New Roman"/>
              </a:rPr>
              <a:t>Спросите у ребенка, что запомнилось больше всего, и предложите это нарисовать в книжке-путеводитель</a:t>
            </a:r>
            <a:endParaRPr lang="ru-RU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00" b="0" strike="noStrike" spc="-1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4104000" y="432000"/>
            <a:ext cx="4031640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Муниципальное бюджетное дошкольное образовательное учреждение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детский сад «Золотая рыбка»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группа № 8 «Осьминожки»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strike="noStrike" spc="-1">
                <a:latin typeface="Times New Roman"/>
              </a:rPr>
              <a:t>Познавательный маршрут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i="1" strike="noStrike" spc="-1">
                <a:latin typeface="Times New Roman"/>
              </a:rPr>
              <a:t>«Центральная районная библиотека»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      адрес: р.п. Краснообск, 77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                          </a:t>
            </a:r>
            <a:r>
              <a:rPr lang="ru-RU" sz="1400" b="1" u="sng" strike="noStrike" spc="-1">
                <a:uFillTx/>
                <a:latin typeface="Times New Roman"/>
              </a:rPr>
              <a:t> 24.09.2023 г.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«Чтение – это окошко, через которое дети видят и познают мир и самих себя».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                                            В.Сухомлинский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9576000" y="504000"/>
            <a:ext cx="2375640" cy="25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F58220"/>
                </a:solidFill>
                <a:latin typeface="Times New Roman"/>
              </a:rPr>
              <a:t>Библиотека</a:t>
            </a: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 – это дом, где живут книги.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Это слово состоит из двух слов – «</a:t>
            </a:r>
            <a:r>
              <a:rPr lang="ru-RU" sz="1400" b="1" strike="noStrike" spc="-1">
                <a:solidFill>
                  <a:srgbClr val="F58220"/>
                </a:solidFill>
                <a:latin typeface="Times New Roman"/>
              </a:rPr>
              <a:t>библио</a:t>
            </a: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», что означает «</a:t>
            </a:r>
            <a:r>
              <a:rPr lang="ru-RU" sz="1400" b="1" strike="noStrike" spc="-1">
                <a:solidFill>
                  <a:srgbClr val="F58220"/>
                </a:solidFill>
                <a:latin typeface="Times New Roman"/>
              </a:rPr>
              <a:t>книга</a:t>
            </a: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», и «</a:t>
            </a:r>
            <a:r>
              <a:rPr lang="ru-RU" sz="1400" b="1" strike="noStrike" spc="-1">
                <a:solidFill>
                  <a:srgbClr val="F58220"/>
                </a:solidFill>
                <a:latin typeface="Times New Roman"/>
              </a:rPr>
              <a:t>тека</a:t>
            </a: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», что означает «</a:t>
            </a:r>
            <a:r>
              <a:rPr lang="ru-RU" sz="1400" b="1" strike="noStrike" spc="-1">
                <a:solidFill>
                  <a:srgbClr val="F58220"/>
                </a:solidFill>
                <a:latin typeface="Times New Roman"/>
              </a:rPr>
              <a:t>хранилище</a:t>
            </a: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».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806000"/>
                </a:solidFill>
                <a:latin typeface="Times New Roman"/>
              </a:rPr>
              <a:t>Т. е. библиотека – это хранилище книг.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4"/>
          <a:stretch/>
        </p:blipFill>
        <p:spPr>
          <a:xfrm>
            <a:off x="8398800" y="1440000"/>
            <a:ext cx="1392840" cy="18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/>
          <a:stretch/>
        </p:blipFill>
        <p:spPr>
          <a:xfrm>
            <a:off x="0" y="0"/>
            <a:ext cx="12191760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47" name="Table 1"/>
          <p:cNvGraphicFramePr/>
          <p:nvPr/>
        </p:nvGraphicFramePr>
        <p:xfrm>
          <a:off x="-5463360" y="10400400"/>
          <a:ext cx="6797160" cy="14794560"/>
        </p:xfrm>
        <a:graphic>
          <a:graphicData uri="http://schemas.openxmlformats.org/drawingml/2006/table">
            <a:tbl>
              <a:tblPr/>
              <a:tblGrid>
                <a:gridCol w="22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94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ustomShape 2"/>
          <p:cNvSpPr/>
          <p:nvPr/>
        </p:nvSpPr>
        <p:spPr>
          <a:xfrm>
            <a:off x="216000" y="0"/>
            <a:ext cx="3455640" cy="66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Все родители мечтают </a:t>
            </a:r>
            <a:r>
              <a:rPr lang="ru-RU" sz="1400" b="1" strike="noStrike" spc="-1">
                <a:solidFill>
                  <a:srgbClr val="0D1F63"/>
                </a:solidFill>
                <a:latin typeface="Times New Roman"/>
              </a:rPr>
              <a:t>вырастить здорового и всесторонне развитого ребёнка</a:t>
            </a: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, а достичь этой цели невозможно без регулярных занятий физической культурой и спортом.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Задача родителей </a:t>
            </a:r>
            <a:r>
              <a:rPr lang="ru-RU" sz="1400" b="1" strike="noStrike" spc="-1">
                <a:solidFill>
                  <a:srgbClr val="0D1F63"/>
                </a:solidFill>
                <a:latin typeface="Times New Roman"/>
              </a:rPr>
              <a:t>поощрять увлечение детей</a:t>
            </a: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, контролировать его, </a:t>
            </a:r>
            <a:r>
              <a:rPr lang="ru-RU" sz="1400" b="1" strike="noStrike" spc="-1">
                <a:solidFill>
                  <a:srgbClr val="0D1F63"/>
                </a:solidFill>
                <a:latin typeface="Times New Roman"/>
              </a:rPr>
              <a:t>развивать интерес к спорту</a:t>
            </a: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, не дать ему угаснуть.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Родители должны быть убеждены, что занятия спортом развивают физические возможности организма, дисциплинируют ребёнка, благотворно влияют на здоровье, нравственность, учёбу и поведение.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D1F63"/>
                </a:solidFill>
                <a:latin typeface="Times New Roman"/>
              </a:rPr>
              <a:t>Только такая убеждённость сделает родителей верными друзьями спорта, помощниками детей в их занятиях спортом.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D1F63"/>
                </a:solidFill>
                <a:latin typeface="Times New Roman"/>
              </a:rPr>
              <a:t>Спорт нужен всем детям!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4104000" y="432000"/>
            <a:ext cx="4031640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Муниципальное бюджетное дошкольное образовательное учреждение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детский сад «Золотая рыбка»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группа № 8 «Осьминожки»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strike="noStrike" spc="-1">
                <a:latin typeface="Times New Roman"/>
              </a:rPr>
              <a:t>Познавательный маршрут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i="1" strike="noStrike" spc="-1">
                <a:latin typeface="Times New Roman"/>
              </a:rPr>
              <a:t>«Спортивно-оздоровительный комплекс АРМАДА»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адрес: р.п. Краснообск, Восточная, 29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                          </a:t>
            </a:r>
            <a:r>
              <a:rPr lang="ru-RU" sz="1400" b="1" u="sng" strike="noStrike" spc="-1">
                <a:uFillTx/>
                <a:latin typeface="Times New Roman"/>
              </a:rPr>
              <a:t> 17.12.2023 г.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«Нужно поддерживать крепость тела, 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чтобы сохранить крепость духа»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Гюго В.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9576000" y="504000"/>
            <a:ext cx="2375640" cy="25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8640000" y="3456000"/>
            <a:ext cx="3417840" cy="3385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1400" b="1" i="1" strike="noStrike" spc="-1">
                <a:solidFill>
                  <a:srgbClr val="BA131A"/>
                </a:solidFill>
                <a:latin typeface="Times New Roman"/>
              </a:rPr>
              <a:t>       </a:t>
            </a:r>
            <a:r>
              <a:rPr lang="ru-RU" sz="1300" b="1" i="1" strike="noStrike" spc="-1">
                <a:solidFill>
                  <a:srgbClr val="BA131A"/>
                </a:solidFill>
                <a:latin typeface="Times New Roman"/>
              </a:rPr>
              <a:t>ПОСЛОВИЦЫ О СПОРТЕ:</a:t>
            </a: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300" b="1" strike="noStrike" spc="-1">
                <a:solidFill>
                  <a:srgbClr val="0D1F63"/>
                </a:solidFill>
                <a:latin typeface="Times New Roman"/>
              </a:rPr>
              <a:t>В здоровом теле – здоровый дух!</a:t>
            </a: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300" b="1" strike="noStrike" spc="-1">
                <a:solidFill>
                  <a:srgbClr val="0D1F63"/>
                </a:solidFill>
                <a:latin typeface="Times New Roman"/>
              </a:rPr>
              <a:t>Кто спортом занимается, тот силы набирается!</a:t>
            </a: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300" b="1" strike="noStrike" spc="-1">
                <a:solidFill>
                  <a:srgbClr val="0D1F63"/>
                </a:solidFill>
                <a:latin typeface="Times New Roman"/>
              </a:rPr>
              <a:t>Главное соревнование – борьба с самим собой.</a:t>
            </a: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ru-RU" sz="1300" b="1" strike="noStrike" spc="-1">
                <a:solidFill>
                  <a:srgbClr val="0D1F63"/>
                </a:solidFill>
                <a:latin typeface="Times New Roman"/>
              </a:rPr>
              <a:t>Утро встречают зарядкой, вечер провожают прогулкой!</a:t>
            </a: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  <a:p>
            <a:pPr>
              <a:lnSpc>
                <a:spcPct val="115000"/>
              </a:lnSpc>
            </a:pPr>
            <a:endParaRPr lang="ru-RU" sz="1300" b="0" strike="noStrike" spc="-1">
              <a:solidFill>
                <a:srgbClr val="0D1F63"/>
              </a:solidFill>
              <a:latin typeface="Times New Roman"/>
            </a:endParaRPr>
          </a:p>
        </p:txBody>
      </p:sp>
      <p:sp>
        <p:nvSpPr>
          <p:cNvPr id="52" name="TextShape 6"/>
          <p:cNvSpPr txBox="1"/>
          <p:nvPr/>
        </p:nvSpPr>
        <p:spPr>
          <a:xfrm>
            <a:off x="8640000" y="360000"/>
            <a:ext cx="3311640" cy="323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200" b="1" i="1" strike="noStrike" spc="-1">
                <a:solidFill>
                  <a:srgbClr val="94070A"/>
                </a:solidFill>
                <a:latin typeface="Arial"/>
              </a:rPr>
              <a:t>  </a:t>
            </a:r>
            <a:r>
              <a:rPr lang="ru-RU" sz="1300" b="1" i="1" strike="noStrike" spc="-1">
                <a:solidFill>
                  <a:srgbClr val="94070A"/>
                </a:solidFill>
                <a:latin typeface="Arial"/>
              </a:rPr>
              <a:t>ЗАГАДКИ</a:t>
            </a:r>
            <a:endParaRPr lang="ru-RU" sz="130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Болеть мне некогда, друзья,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В футбол, хоккей играю я.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И очень я собою горд,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Что дарит мне здоровье… спорт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Я спешу на тренировку,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В кимоно сражаюсь ловко.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Чёрный пояс нужен мне,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Ведь люблю я … каратэ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В том пруду не видно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Ни уток, ни гусей.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Берега из кафеля,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Звать его ... бассейн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Он учит цели добиваться,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За олимпийский приз сражаться,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В соревнованьях побеждать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r>
              <a:rPr lang="ru-RU" sz="1050" b="1" strike="noStrike" spc="-1">
                <a:solidFill>
                  <a:srgbClr val="003C3D"/>
                </a:solidFill>
                <a:latin typeface="Arial"/>
              </a:rPr>
              <a:t>И бодрость духа не терять… тренер</a:t>
            </a:r>
            <a:endParaRPr lang="ru-RU" sz="1050" b="0" strike="noStrike" spc="-1">
              <a:solidFill>
                <a:srgbClr val="003C3D"/>
              </a:solidFill>
              <a:latin typeface="Arial"/>
            </a:endParaRPr>
          </a:p>
          <a:p>
            <a:endParaRPr lang="ru-RU" sz="1050" b="0" strike="noStrike" spc="-1">
              <a:solidFill>
                <a:srgbClr val="003C3D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/>
          <p:nvPr/>
        </p:nvPicPr>
        <p:blipFill>
          <a:blip r:embed="rId2"/>
          <a:srcRect l="1732" r="1753"/>
          <a:stretch/>
        </p:blipFill>
        <p:spPr>
          <a:xfrm>
            <a:off x="0" y="360000"/>
            <a:ext cx="12192120" cy="6246360"/>
          </a:xfrm>
          <a:prstGeom prst="rect">
            <a:avLst/>
          </a:prstGeom>
          <a:ln>
            <a:noFill/>
          </a:ln>
        </p:spPr>
      </p:pic>
      <p:graphicFrame>
        <p:nvGraphicFramePr>
          <p:cNvPr id="54" name="Table 1"/>
          <p:cNvGraphicFramePr/>
          <p:nvPr/>
        </p:nvGraphicFramePr>
        <p:xfrm>
          <a:off x="-5463360" y="10400400"/>
          <a:ext cx="6797160" cy="14794560"/>
        </p:xfrm>
        <a:graphic>
          <a:graphicData uri="http://schemas.openxmlformats.org/drawingml/2006/table">
            <a:tbl>
              <a:tblPr/>
              <a:tblGrid>
                <a:gridCol w="22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949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CustomShape 2"/>
          <p:cNvSpPr/>
          <p:nvPr/>
        </p:nvSpPr>
        <p:spPr>
          <a:xfrm>
            <a:off x="4143240" y="360000"/>
            <a:ext cx="4031640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Муниципальное бюджетное дошкольное образовательное учреждение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latin typeface="Times New Roman"/>
              </a:rPr>
              <a:t>детский сад «Золотая рыбка»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группа № 8 «Осьминожки»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strike="noStrike" spc="-1">
                <a:latin typeface="Times New Roman"/>
              </a:rPr>
              <a:t>Познавательный маршрут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800" b="1" i="1" strike="noStrike" spc="-1">
                <a:latin typeface="Times New Roman"/>
              </a:rPr>
              <a:t>«Приют для бездомных животных»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адрес: р.п. Краснообск, С-200,3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latin typeface="Times New Roman"/>
              </a:rPr>
              <a:t>                                            </a:t>
            </a:r>
            <a:r>
              <a:rPr lang="ru-RU" sz="1400" b="1" u="sng" strike="noStrike" spc="-1">
                <a:uFillTx/>
                <a:latin typeface="Times New Roman"/>
              </a:rPr>
              <a:t> 08.10.2023 г.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«Когда вы посмотрите в глаза животному, </a:t>
            </a:r>
            <a:endParaRPr lang="ru-RU" sz="14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1" i="1" strike="noStrike" spc="-1">
                <a:latin typeface="Times New Roman"/>
              </a:rPr>
              <a:t>вы увидите безусловную любовь».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9576000" y="504000"/>
            <a:ext cx="2375640" cy="25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7" name="TextShape 4"/>
          <p:cNvSpPr txBox="1"/>
          <p:nvPr/>
        </p:nvSpPr>
        <p:spPr>
          <a:xfrm>
            <a:off x="360000" y="491760"/>
            <a:ext cx="2952000" cy="5170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ru-RU" sz="1300" b="1" strike="noStrike" spc="-1">
              <a:latin typeface="Times New Roman"/>
            </a:endParaRPr>
          </a:p>
          <a:p>
            <a:pPr algn="ctr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300" b="1" i="1" strike="noStrike" spc="-1">
                <a:solidFill>
                  <a:srgbClr val="610506"/>
                </a:solidFill>
                <a:latin typeface="Times New Roman"/>
              </a:rPr>
              <a:t>Мир животных удивительный и многообразный. </a:t>
            </a:r>
            <a:endParaRPr lang="ru-RU" sz="1300" b="1" strike="noStrike" spc="-1">
              <a:latin typeface="Times New Roman"/>
            </a:endParaRPr>
          </a:p>
          <a:p>
            <a:pPr algn="ctr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300" b="1" i="1" strike="noStrike" spc="-1">
                <a:solidFill>
                  <a:srgbClr val="610506"/>
                </a:solidFill>
                <a:latin typeface="Times New Roman"/>
              </a:rPr>
              <a:t>Каждый внимательный наблюдатель и вдумчивый исследователь может открыть в нём для себя что-то новое, удивительное, необычное.</a:t>
            </a:r>
            <a:endParaRPr lang="ru-RU" sz="1300" b="1" strike="noStrike" spc="-1">
              <a:latin typeface="Times New Roman"/>
            </a:endParaRPr>
          </a:p>
          <a:p>
            <a:pPr algn="ctr">
              <a:lnSpc>
                <a:spcPct val="115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300" b="1" i="1" strike="noStrike" spc="-1">
                <a:solidFill>
                  <a:srgbClr val="610506"/>
                </a:solidFill>
                <a:latin typeface="Times New Roman"/>
              </a:rPr>
              <a:t> Воспитание в детях осознания необходимости нравственного отношения к животным в целом, а к бездомным животным в частности, понимание ответственности человека за братьев наших меньших не менее важно, чем умение считать, писать, читать, но и весьма актуально.</a:t>
            </a:r>
            <a:endParaRPr lang="ru-RU" sz="1300" b="1" strike="noStrike" spc="-1">
              <a:latin typeface="Times New Roman"/>
            </a:endParaRPr>
          </a:p>
        </p:txBody>
      </p:sp>
      <p:sp>
        <p:nvSpPr>
          <p:cNvPr id="58" name="TextShape 5"/>
          <p:cNvSpPr txBox="1"/>
          <p:nvPr/>
        </p:nvSpPr>
        <p:spPr>
          <a:xfrm>
            <a:off x="8534880" y="4536000"/>
            <a:ext cx="3345120" cy="139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200" b="1" strike="noStrike" spc="-1">
                <a:solidFill>
                  <a:srgbClr val="610506"/>
                </a:solidFill>
                <a:latin typeface="Arial"/>
              </a:rPr>
              <a:t>Любой человек, содержащий домашнее животное должен нести ответственность за его здоровье и благополучие и должен обеспечить ему место для проживания, уход и заботу!</a:t>
            </a:r>
            <a:endParaRPr lang="ru-RU" sz="1200" b="0" strike="noStrike" spc="-1">
              <a:latin typeface="Arial"/>
            </a:endParaRPr>
          </a:p>
          <a:p>
            <a:endParaRPr lang="ru-RU" sz="1200" b="0" strike="noStrike" spc="-1">
              <a:latin typeface="Arial"/>
            </a:endParaRPr>
          </a:p>
        </p:txBody>
      </p:sp>
      <p:sp>
        <p:nvSpPr>
          <p:cNvPr id="59" name="TextShape 6"/>
          <p:cNvSpPr txBox="1"/>
          <p:nvPr/>
        </p:nvSpPr>
        <p:spPr>
          <a:xfrm>
            <a:off x="8424000" y="504000"/>
            <a:ext cx="3384000" cy="128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1200" b="1" strike="noStrike" spc="-1">
              <a:solidFill>
                <a:srgbClr val="610506"/>
              </a:solidFill>
              <a:latin typeface="Arial"/>
            </a:endParaRPr>
          </a:p>
          <a:p>
            <a:pPr algn="ctr"/>
            <a:r>
              <a:rPr lang="ru-RU" sz="1200" b="1" strike="noStrike" spc="-1">
                <a:solidFill>
                  <a:srgbClr val="00381F"/>
                </a:solidFill>
                <a:latin typeface="Arial"/>
              </a:rPr>
              <a:t>Мы рассказываем о том, как собаки попадают в приют и чем им можно помочь. Учим  сочувствовать чужой беде, помогать братьям нашим меньшим, оставшимся без хозяев и дома. </a:t>
            </a:r>
            <a:endParaRPr lang="ru-RU" sz="1200" b="1" strike="noStrike" spc="-1">
              <a:solidFill>
                <a:srgbClr val="610506"/>
              </a:solidFill>
              <a:latin typeface="Arial"/>
            </a:endParaRPr>
          </a:p>
        </p:txBody>
      </p:sp>
      <p:sp>
        <p:nvSpPr>
          <p:cNvPr id="60" name="TextShape 7"/>
          <p:cNvSpPr txBox="1"/>
          <p:nvPr/>
        </p:nvSpPr>
        <p:spPr>
          <a:xfrm>
            <a:off x="8784000" y="2083320"/>
            <a:ext cx="2592000" cy="230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ru-RU" sz="1200" b="1" strike="noStrike" spc="-1">
                <a:solidFill>
                  <a:srgbClr val="1C052E"/>
                </a:solidFill>
                <a:latin typeface="Arial"/>
              </a:rPr>
              <a:t>Самая приятная и важная часть экскурсии - живое общение с нашими хвостатыми подопечными. На территории находятся абсолютно безопасные собаки, которые обнимают наших гостей, дарят очень много положительных эмоций. Дети учатся понимать животных, любить их и правильно ухаживать.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806</Words>
  <Application>Microsoft Office PowerPoint</Application>
  <PresentationFormat>Широкоэкранный</PresentationFormat>
  <Paragraphs>116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РЎРѕРґРµСЂР¶Р°РЅРёРµ РјР°СЂС€СЂСѓС‚Р°:        1. РџРѕ РґРѕСЂРѕРіРµ РІ Р±РёР±Р»РёРѕС‚РµРєСѓ вЂў   РџРѕ РјР°СЂС€СЂСѓС‚Сѓ СЃР»РµРґРѕРІР°РЅРёСЏ СЂР°СЃСЃРјРѕС‚СЂРёС‚Рµ РЅР°С…РѕРґСЏС‰РёРµСЃСЏ РїРѕ РїСѓС‚Рё РѕР±СЉРµРєС‚С‹, СЃС‚СЂРѕРµРЅРёСЏ. РџРѕСЂР°Р·РјС‹С€Р»СЏР№С‚Рµ Рѕ С‚РѕРј, РґР»СЏ С‡РµРіРѕ СЌС‚Рё РѕР±СЉРµРєС‚С‹ РїСЂРµРґРЅР°Р·РЅР°С‡РµРЅС‹ (РјР°РіР°Р·РёРЅ, РїРµС€РµС…РѕРґРЅС‹Р№ РїРµСЂРµС…РѕРґ, СЃС‚Р°РґРёРѕРЅ Рё Р·РґР°РЅРёРµ С€РєРѕР»С‹ Рё РґСЂ.) вЂў   РќР°СЃР»Р°РґРёС‚РµСЃСЊ РєСЂР°СЃРѕС‚РѕР№, РЅР°С…РѕРґСЏС‰РµР№СЃСЏ РІРѕРєСЂСѓРі СЃРµР±СЏ, Р·РІСѓРєР°РјРё РїСЂРёСЂРѕРґС‹.     2. Р—РЅР°РєРѕРјСЃС‚РІРѕ СЃ Р±РёР±Р»РёРѕС‚РµРєРѕР№ вЂў   Р Р°СЃСЃРјРѕС‚СЂРёС‚Рµ СЃ СЂРµР±РµРЅРєРѕРј РѕР±СЉРµРєС‚ РєСѓР»СЊС‚СѓСЂС‹ вЂ“ Р±РёР±Р»РёРѕС‚РµРєСѓ. РџРѕРѕР±С‰Р°Р№С‚РµСЃСЊ СЃ Р±РёР±Р»РёРѕС‚РµРєР°СЂРµРј Рё СЂР°СЃСЃРјРѕС‚СЂРёС‚Рµ С‚Р°Рј Р±РѕРіР°С‚С‹Рµ РєРЅРёРіР°РјРё, СѓРіРѕР»РєРё РґРѕСЃСѓРіРѕРІ, С†РІРµС‚РЅС‹Рµ Р¶СѓСЂРЅР°Р»С‹, РєСЂР°СЃРѕС‡РЅС‹Рµ РєРЅРёРіРё РґР»СЏ РІРѕР·СЂР°СЃС‚Р° СЂРµР±С‘РЅРєР°. Р—Р°РІРµРґРёС‚Рµ С„РѕСЂРјСѓР»СЏСЂ С‡С‚РµС†Р°. вЂў   РњРѕР¶РЅРѕ РїСЂРѕС‡РёС‚Р°С‚СЊ СЂРµР±С‘РЅРєСѓ Р»СЋР±СѓСЋ РїРѕРЅСЂР°РІРёРІС€СѓСЋСЃСЏ РїРѕ РµРіРѕ РІРѕР·СЂР°СЃС‚Сѓ РєРЅРёРіСѓ, РІР·СЏС‚СЊ РґРѕРјРѕР№ РґР»СЏ Р±РѕР»РµРµ РїРѕРґСЂРѕР±РЅРѕРіРѕ РѕР·РЅР°РєРѕРјР»РµРЅРёСЏ  РєРЅРёРіРё.  3.  РџРѕСЃР»Рµ СЌРєСЃРєСѓСЂСЃРёРё РїРѕР±РµСЃРµРґСѓР№С‚Рµ СЃ СЂРµР±С‘РЅРєРѕРј  вЂў   В«Р—Р°С‡РµРј РЅСѓР¶РЅР° Р±РёР±Р»РёРѕС‚РµРєР°В», В«РљР°РєРёРµ Р±С‹РІР°СЋС‚ РєРЅРёРіРёВ», В«РџСЂРѕС„РµСЃСЃРёСЏ - Р±РёР±Р»РёРѕС‚РµРєР°СЂСЊВ», В«Р•СЃР»Рё Р±С‹ РЅРµ Р±С‹Р»Рѕ РєРЅРёРіВ», В«Р§С‚Рѕ РґРµР»Р°С‚СЊ, РµСЃР»Рё С‚С‹ РїРѕСЂРІР°Р» РєРЅРёРіСѓВ».  вЂў   РЎРїСЂРѕСЃРёС‚Рµ Сѓ СЂРµР±РµРЅРєР°, С‡С‚Рѕ Р·Р°РїРѕРјРЅРёР»РѕСЃСЊ Р±РѕР»СЊС€Рµ РІСЃРµРіРѕ, Рё РїСЂРµРґР»РѕР¶РёС‚Рµ СЌС‚Рѕ РЅР°СЂРёСЃРѕРІР°С‚СЊ РІ РєРЅРёР¶РєРµ-РїСѓС‚РµРІРѕРґРёС‚РµР»СЊ         РњСѓРЅРёС†РёРїР°Р»СЊРЅРѕРµ Р±СЋРґР¶РµС‚РЅРѕРµ РґРѕС€РєРѕР»СЊРЅРѕРµ                   РѕР±СЂР°Р·РѕРІР°С‚РµР»СЊРЅРѕРµ СѓС‡СЂРµР¶РґРµРЅРёРµ              РґРµС‚СЃРєРёР№ СЃР°Рґ В«Р—РѕР»РѕС‚Р°СЏ СЂС‹Р±РєР°В»</dc:title>
  <dc:subject/>
  <dc:creator>Ирина</dc:creator>
  <dc:description/>
  <cp:lastModifiedBy>Инесса Евдокимова</cp:lastModifiedBy>
  <cp:revision>14</cp:revision>
  <dcterms:created xsi:type="dcterms:W3CDTF">2024-02-16T09:04:27Z</dcterms:created>
  <dcterms:modified xsi:type="dcterms:W3CDTF">2024-02-17T13:08:27Z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