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24.jpeg" ContentType="image/jpeg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7.png" ContentType="image/pn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.jpeg" ContentType="image/jpeg"/>
  <Override PartName="/ppt/media/image2.jpeg" ContentType="image/jpeg"/>
  <Override PartName="/ppt/media/image8.jpeg" ContentType="image/jpe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5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1447BEF-E6D2-4137-8E52-B8497C8A978B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FD30666-E459-4EFD-A667-0C9743806A3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4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42960" y="714240"/>
            <a:ext cx="7814520" cy="9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2200" spc="-1" strike="noStrike">
                <a:solidFill>
                  <a:srgbClr val="984807"/>
                </a:solidFill>
                <a:latin typeface="Calibri"/>
              </a:rPr>
              <a:t>Муниципальное казенное дошкольное образовательное учреждение </a:t>
            </a:r>
            <a:br/>
            <a:r>
              <a:rPr b="0" i="1" lang="ru-RU" sz="2200" spc="-1" strike="noStrike">
                <a:solidFill>
                  <a:srgbClr val="984807"/>
                </a:solidFill>
                <a:latin typeface="Calibri"/>
              </a:rPr>
              <a:t>Новосибирского района Новосибирской области </a:t>
            </a:r>
            <a:br/>
            <a:r>
              <a:rPr b="0" i="1" lang="ru-RU" sz="2200" spc="-1" strike="noStrike">
                <a:solidFill>
                  <a:srgbClr val="984807"/>
                </a:solidFill>
                <a:latin typeface="Calibri"/>
              </a:rPr>
              <a:t>детский сад «Золотая рыбка»</a:t>
            </a:r>
            <a:br/>
            <a:endParaRPr b="0" lang="ru-RU" sz="22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3143160" y="6215040"/>
            <a:ext cx="37684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р. п   Краснообск, 2019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320000" y="4286160"/>
            <a:ext cx="4323240" cy="21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 u="sng">
                <a:solidFill>
                  <a:srgbClr val="984807"/>
                </a:solidFill>
                <a:uFillTx/>
                <a:latin typeface="Monotype Corsiva"/>
                <a:ea typeface="DejaVu Sans"/>
              </a:rPr>
              <a:t>Воспитатели: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984807"/>
                </a:solidFill>
                <a:latin typeface="Monotype Corsiva"/>
                <a:ea typeface="Noto Sans CJK SC"/>
              </a:rPr>
              <a:t> </a:t>
            </a:r>
            <a:r>
              <a:rPr b="0" lang="ru-RU" sz="28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Торгашина И.Г.</a:t>
            </a:r>
            <a:r>
              <a:rPr b="0" lang="ru-RU" sz="18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                  </a:t>
            </a:r>
            <a:r>
              <a:rPr b="0" lang="ru-RU" sz="2800" spc="-1" strike="noStrike">
                <a:solidFill>
                  <a:srgbClr val="984807"/>
                </a:solidFill>
                <a:latin typeface="Monotype Corsiva"/>
                <a:ea typeface="DejaVu Sans"/>
              </a:rPr>
              <a:t>                 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323640" y="1556640"/>
            <a:ext cx="8568360" cy="271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9855"/>
                </a:solidFill>
                <a:latin typeface="Arial Black"/>
                <a:ea typeface="DejaVu Sans"/>
              </a:rPr>
              <a:t>Создание речевого уголка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9855"/>
                </a:solidFill>
                <a:latin typeface="Arial Black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ff9855"/>
                </a:solidFill>
                <a:latin typeface="Arial Black"/>
                <a:ea typeface="DejaVu Sans"/>
              </a:rPr>
              <a:t>во второй младшей группе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9855"/>
                </a:solidFill>
                <a:latin typeface="Arial Black"/>
                <a:ea typeface="DejaVu Sans"/>
              </a:rPr>
              <a:t>№ </a:t>
            </a:r>
            <a:r>
              <a:rPr b="1" lang="ru-RU" sz="2400" spc="-1" strike="noStrike">
                <a:solidFill>
                  <a:srgbClr val="ff9855"/>
                </a:solidFill>
                <a:latin typeface="Arial Black"/>
                <a:ea typeface="DejaVu Sans"/>
              </a:rPr>
              <a:t>8 «Осьминожки».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9855"/>
                </a:solidFill>
                <a:latin typeface="Arial Black"/>
                <a:ea typeface="DejaVu Sans"/>
              </a:rPr>
              <a:t>Использование здоровьесберегающих технологии в реализации образовательной области «Речевое развитие»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9855"/>
                </a:solidFill>
                <a:latin typeface="Arial Black"/>
                <a:ea typeface="DejaVu Sans"/>
              </a:rPr>
              <a:t>                                          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1" name="Picture 2" descr=""/>
          <p:cNvPicPr/>
          <p:nvPr/>
        </p:nvPicPr>
        <p:blipFill>
          <a:blip r:embed="rId2"/>
          <a:stretch/>
        </p:blipFill>
        <p:spPr>
          <a:xfrm>
            <a:off x="323640" y="3789000"/>
            <a:ext cx="2678040" cy="269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691640" y="260640"/>
            <a:ext cx="47142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984807"/>
                </a:solidFill>
                <a:latin typeface="Arial Black"/>
                <a:ea typeface="DejaVu Sans"/>
              </a:rPr>
              <a:t>ПАЗЛЫ и ВКЛАДЫШИ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8" name="Рисунок 5" descr=""/>
          <p:cNvPicPr/>
          <p:nvPr/>
        </p:nvPicPr>
        <p:blipFill>
          <a:blip r:embed="rId1"/>
          <a:stretch/>
        </p:blipFill>
        <p:spPr>
          <a:xfrm rot="16200000">
            <a:off x="4483800" y="1933560"/>
            <a:ext cx="5339520" cy="300312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229" name="Рисунок 6" descr=""/>
          <p:cNvPicPr/>
          <p:nvPr/>
        </p:nvPicPr>
        <p:blipFill>
          <a:blip r:embed="rId2"/>
          <a:srcRect l="5333" t="0" r="6106" b="0"/>
          <a:stretch/>
        </p:blipFill>
        <p:spPr>
          <a:xfrm>
            <a:off x="683640" y="1772640"/>
            <a:ext cx="4463640" cy="283500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Рисунок 1" descr=""/>
          <p:cNvPicPr/>
          <p:nvPr/>
        </p:nvPicPr>
        <p:blipFill>
          <a:blip r:embed="rId1"/>
          <a:srcRect l="0" t="10626" r="699" b="9926"/>
          <a:stretch/>
        </p:blipFill>
        <p:spPr>
          <a:xfrm>
            <a:off x="3708000" y="188640"/>
            <a:ext cx="5040000" cy="3023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231" name="Рисунок 2" descr=""/>
          <p:cNvPicPr/>
          <p:nvPr/>
        </p:nvPicPr>
        <p:blipFill>
          <a:blip r:embed="rId2"/>
          <a:srcRect l="8524" t="0" r="16165" b="20424"/>
          <a:stretch/>
        </p:blipFill>
        <p:spPr>
          <a:xfrm>
            <a:off x="539640" y="3501000"/>
            <a:ext cx="3815640" cy="3023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sp>
        <p:nvSpPr>
          <p:cNvPr id="232" name="CustomShape 1"/>
          <p:cNvSpPr/>
          <p:nvPr/>
        </p:nvSpPr>
        <p:spPr>
          <a:xfrm>
            <a:off x="0" y="980640"/>
            <a:ext cx="3743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984807"/>
                </a:solidFill>
                <a:latin typeface="Arial Black"/>
                <a:ea typeface="DejaVu Sans"/>
              </a:rPr>
              <a:t>РАЗВИТИЕ МЕЛКОЙ МОТОРИКИ. ЛЕПКА ИЗ СОЛЕННОГО ТЕСТА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39640" y="188640"/>
            <a:ext cx="38660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84807"/>
                </a:solidFill>
                <a:latin typeface="Arial Black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984807"/>
                </a:solidFill>
                <a:latin typeface="Arial Black"/>
                <a:ea typeface="DejaVu Sans"/>
              </a:rPr>
              <a:t>Театр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34" name="Рисунок 3" descr=""/>
          <p:cNvPicPr/>
          <p:nvPr/>
        </p:nvPicPr>
        <p:blipFill>
          <a:blip r:embed="rId1"/>
          <a:srcRect l="15682" t="0" r="0" b="0"/>
          <a:stretch/>
        </p:blipFill>
        <p:spPr>
          <a:xfrm>
            <a:off x="323640" y="836640"/>
            <a:ext cx="4643280" cy="30974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235" name="Рисунок 4" descr=""/>
          <p:cNvPicPr/>
          <p:nvPr/>
        </p:nvPicPr>
        <p:blipFill>
          <a:blip r:embed="rId2"/>
          <a:stretch/>
        </p:blipFill>
        <p:spPr>
          <a:xfrm>
            <a:off x="5796000" y="332640"/>
            <a:ext cx="2900160" cy="5156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sp>
        <p:nvSpPr>
          <p:cNvPr id="236" name="CustomShape 2"/>
          <p:cNvSpPr/>
          <p:nvPr/>
        </p:nvSpPr>
        <p:spPr>
          <a:xfrm>
            <a:off x="5508000" y="5661360"/>
            <a:ext cx="33620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84807"/>
                </a:solidFill>
                <a:latin typeface="Arial Black"/>
                <a:ea typeface="DejaVu Sans"/>
              </a:rPr>
              <a:t>ЛАБИРИНТЫ</a:t>
            </a:r>
            <a:endParaRPr b="0" lang="ru-RU" sz="32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39640" y="188640"/>
            <a:ext cx="788724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84807"/>
                </a:solidFill>
                <a:latin typeface="Arial Black"/>
                <a:ea typeface="DejaVu Sans"/>
              </a:rPr>
              <a:t>В нашей группе был создан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84807"/>
                </a:solidFill>
                <a:latin typeface="Arial Black"/>
                <a:ea typeface="DejaVu Sans"/>
              </a:rPr>
              <a:t>«Речевой центр» :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3" name="Рисунок 4" descr=""/>
          <p:cNvPicPr/>
          <p:nvPr/>
        </p:nvPicPr>
        <p:blipFill>
          <a:blip r:embed="rId1"/>
          <a:stretch/>
        </p:blipFill>
        <p:spPr>
          <a:xfrm>
            <a:off x="4068000" y="1124640"/>
            <a:ext cx="4823640" cy="271296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204" name="Рисунок 7" descr=""/>
          <p:cNvPicPr/>
          <p:nvPr/>
        </p:nvPicPr>
        <p:blipFill>
          <a:blip r:embed="rId2"/>
          <a:stretch/>
        </p:blipFill>
        <p:spPr>
          <a:xfrm>
            <a:off x="395640" y="3933000"/>
            <a:ext cx="4799880" cy="2699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8" descr=""/>
          <p:cNvPicPr/>
          <p:nvPr/>
        </p:nvPicPr>
        <p:blipFill>
          <a:blip r:embed="rId1"/>
          <a:stretch/>
        </p:blipFill>
        <p:spPr>
          <a:xfrm>
            <a:off x="5868000" y="404640"/>
            <a:ext cx="2940840" cy="568800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sp>
        <p:nvSpPr>
          <p:cNvPr id="206" name="CustomShape 1"/>
          <p:cNvSpPr/>
          <p:nvPr/>
        </p:nvSpPr>
        <p:spPr>
          <a:xfrm>
            <a:off x="251640" y="332640"/>
            <a:ext cx="5472000" cy="261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984807"/>
                </a:solidFill>
                <a:latin typeface="Arial Black"/>
                <a:ea typeface="DejaVu Sans"/>
              </a:rPr>
              <a:t>Библиотека группы: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На 1 полке – книги для детей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2 полка – книги, которые читают воспитатели детям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  <a:ea typeface="DejaVu Sans"/>
              </a:rPr>
              <a:t>3 полка – дидактический материал для работы с детьми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2"/>
          <a:srcRect l="9022" t="0" r="5253" b="0"/>
          <a:stretch/>
        </p:blipFill>
        <p:spPr>
          <a:xfrm>
            <a:off x="1187640" y="2997000"/>
            <a:ext cx="4103640" cy="359028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Рисунок 4" descr=""/>
          <p:cNvPicPr/>
          <p:nvPr/>
        </p:nvPicPr>
        <p:blipFill>
          <a:blip r:embed="rId1"/>
          <a:stretch/>
        </p:blipFill>
        <p:spPr>
          <a:xfrm>
            <a:off x="5292000" y="332640"/>
            <a:ext cx="3548160" cy="6308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sp>
        <p:nvSpPr>
          <p:cNvPr id="209" name="CustomShape 1"/>
          <p:cNvSpPr/>
          <p:nvPr/>
        </p:nvSpPr>
        <p:spPr>
          <a:xfrm>
            <a:off x="395640" y="179280"/>
            <a:ext cx="4463640" cy="842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984807"/>
                </a:solidFill>
                <a:latin typeface="Arial Black"/>
                <a:ea typeface="DejaVu Sans"/>
              </a:rPr>
              <a:t>Картинки по лексическим темам:</a:t>
            </a:r>
            <a:endParaRPr b="0" lang="ru-R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с изображением характерных особенностей времен года;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предметами домашнего обихода;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деталями предметов;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с  изображением труда взрослых (повар готовит, няня убирает, мама шьет);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с изображением размера, цвета, качества предметов;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домашние животные, дикие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животные, животные с детёнышами, птицы, рыбы, деревья, цветы, овощи, фрукты, продукты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питания, одежда, посуда, мебель, транспорт, предметы обихода;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с изображением действий (ложится спать, садится, одевается, гуляет, подметает, моет,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c00000"/>
                </a:solidFill>
                <a:latin typeface="Calibri"/>
                <a:ea typeface="DejaVu Sans"/>
              </a:rPr>
              <a:t>гладит т.д.).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214280" y="357120"/>
            <a:ext cx="707148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84807"/>
                </a:solidFill>
                <a:latin typeface="Arial Black"/>
                <a:ea typeface="DejaVu Sans"/>
              </a:rPr>
              <a:t>Дидактические игры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11" name="Рисунок 10" descr=""/>
          <p:cNvPicPr/>
          <p:nvPr/>
        </p:nvPicPr>
        <p:blipFill>
          <a:blip r:embed="rId1"/>
          <a:srcRect l="0" t="17896" r="0" b="4984"/>
          <a:stretch/>
        </p:blipFill>
        <p:spPr>
          <a:xfrm>
            <a:off x="899640" y="1484640"/>
            <a:ext cx="2940840" cy="4031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212" name="Рисунок 11" descr=""/>
          <p:cNvPicPr/>
          <p:nvPr/>
        </p:nvPicPr>
        <p:blipFill>
          <a:blip r:embed="rId2"/>
          <a:srcRect l="12201" t="0" r="7476" b="1003"/>
          <a:stretch/>
        </p:blipFill>
        <p:spPr>
          <a:xfrm rot="10800000">
            <a:off x="12597480" y="9275040"/>
            <a:ext cx="3904200" cy="270648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213" name="Рисунок 12" descr=""/>
          <p:cNvPicPr/>
          <p:nvPr/>
        </p:nvPicPr>
        <p:blipFill>
          <a:blip r:embed="rId3"/>
          <a:srcRect l="0" t="12201" r="0" b="13246"/>
          <a:stretch/>
        </p:blipFill>
        <p:spPr>
          <a:xfrm rot="5400000">
            <a:off x="5329800" y="366840"/>
            <a:ext cx="2661480" cy="3887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83640" y="476640"/>
            <a:ext cx="29282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984807"/>
                </a:solidFill>
                <a:latin typeface="Arial Black"/>
                <a:ea typeface="DejaVu Sans"/>
              </a:rPr>
              <a:t>Настольно-печатные игры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5" name="Рисунок 5" descr=""/>
          <p:cNvPicPr/>
          <p:nvPr/>
        </p:nvPicPr>
        <p:blipFill>
          <a:blip r:embed="rId1"/>
          <a:srcRect l="2752" t="0" r="5111" b="0"/>
          <a:stretch/>
        </p:blipFill>
        <p:spPr>
          <a:xfrm rot="16200000">
            <a:off x="-8973360" y="1016640"/>
            <a:ext cx="5217480" cy="3185280"/>
          </a:xfrm>
          <a:prstGeom prst="rect">
            <a:avLst/>
          </a:prstGeom>
          <a:ln>
            <a:noFill/>
          </a:ln>
        </p:spPr>
      </p:pic>
      <p:pic>
        <p:nvPicPr>
          <p:cNvPr id="216" name="Рисунок 3" descr=""/>
          <p:cNvPicPr/>
          <p:nvPr/>
        </p:nvPicPr>
        <p:blipFill>
          <a:blip r:embed="rId2"/>
          <a:srcRect l="0" t="0" r="0" b="23106"/>
          <a:stretch/>
        </p:blipFill>
        <p:spPr>
          <a:xfrm>
            <a:off x="467640" y="3357000"/>
            <a:ext cx="5472000" cy="31550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217" name="Рисунок 6" descr=""/>
          <p:cNvPicPr/>
          <p:nvPr/>
        </p:nvPicPr>
        <p:blipFill>
          <a:blip r:embed="rId3"/>
          <a:stretch/>
        </p:blipFill>
        <p:spPr>
          <a:xfrm>
            <a:off x="4284000" y="260640"/>
            <a:ext cx="4387320" cy="2879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Рисунок 9" descr=""/>
          <p:cNvPicPr/>
          <p:nvPr/>
        </p:nvPicPr>
        <p:blipFill>
          <a:blip r:embed="rId1"/>
          <a:stretch/>
        </p:blipFill>
        <p:spPr>
          <a:xfrm>
            <a:off x="251640" y="2205000"/>
            <a:ext cx="5040000" cy="28346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sp>
        <p:nvSpPr>
          <p:cNvPr id="219" name="CustomShape 1"/>
          <p:cNvSpPr/>
          <p:nvPr/>
        </p:nvSpPr>
        <p:spPr>
          <a:xfrm>
            <a:off x="683640" y="620640"/>
            <a:ext cx="35157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984807"/>
                </a:solidFill>
                <a:latin typeface="Arial Black"/>
                <a:ea typeface="DejaVu Sans"/>
              </a:rPr>
              <a:t>Математический центр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0" name="Рисунок 11" descr=""/>
          <p:cNvPicPr/>
          <p:nvPr/>
        </p:nvPicPr>
        <p:blipFill>
          <a:blip r:embed="rId2"/>
          <a:srcRect l="0" t="11654" r="0" b="11099"/>
          <a:stretch/>
        </p:blipFill>
        <p:spPr>
          <a:xfrm>
            <a:off x="5508000" y="1124640"/>
            <a:ext cx="3282840" cy="450792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10" descr=""/>
          <p:cNvPicPr/>
          <p:nvPr/>
        </p:nvPicPr>
        <p:blipFill>
          <a:blip r:embed="rId1"/>
          <a:stretch/>
        </p:blipFill>
        <p:spPr>
          <a:xfrm>
            <a:off x="251640" y="188640"/>
            <a:ext cx="5112000" cy="287496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pic>
        <p:nvPicPr>
          <p:cNvPr id="222" name="Рисунок 11" descr=""/>
          <p:cNvPicPr/>
          <p:nvPr/>
        </p:nvPicPr>
        <p:blipFill>
          <a:blip r:embed="rId2"/>
          <a:stretch/>
        </p:blipFill>
        <p:spPr>
          <a:xfrm>
            <a:off x="3852000" y="3645000"/>
            <a:ext cx="5075280" cy="285444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  <p:sp>
        <p:nvSpPr>
          <p:cNvPr id="223" name="CustomShape 1"/>
          <p:cNvSpPr/>
          <p:nvPr/>
        </p:nvSpPr>
        <p:spPr>
          <a:xfrm>
            <a:off x="5220000" y="1052640"/>
            <a:ext cx="35157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984807"/>
                </a:solidFill>
                <a:latin typeface="Arial Black"/>
                <a:ea typeface="DejaVu Sans"/>
              </a:rPr>
              <a:t>Музыкальный центр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79640" y="4581000"/>
            <a:ext cx="35157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984807"/>
                </a:solidFill>
                <a:latin typeface="Arial Black"/>
                <a:ea typeface="DejaVu Sans"/>
              </a:rPr>
              <a:t>Игры для развития дыхания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051640" y="692640"/>
            <a:ext cx="522468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84807"/>
                </a:solidFill>
                <a:latin typeface="Arial Black"/>
                <a:ea typeface="DejaVu Sans"/>
              </a:rPr>
              <a:t>Игры для развития мелкой моторики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26" name="Рисунок 6" descr=""/>
          <p:cNvPicPr/>
          <p:nvPr/>
        </p:nvPicPr>
        <p:blipFill>
          <a:blip r:embed="rId1"/>
          <a:stretch/>
        </p:blipFill>
        <p:spPr>
          <a:xfrm>
            <a:off x="1043640" y="2133000"/>
            <a:ext cx="7379640" cy="4150800"/>
          </a:xfrm>
          <a:prstGeom prst="rect">
            <a:avLst/>
          </a:prstGeom>
          <a:ln w="38160">
            <a:solidFill>
              <a:schemeClr val="accent2">
                <a:lumMod val="75000"/>
              </a:schemeClr>
            </a:solidFill>
            <a:round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Application>LibreOffice/6.0.7.3$Linux_X86_64 LibreOffice_project/00m0$Build-3</Application>
  <Words>217</Words>
  <Paragraphs>49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2018-10-25T17:06:42Z</dcterms:created>
  <dc:creator>Даша</dc:creator>
  <dc:description/>
  <dc:language>ru-RU</dc:language>
  <cp:lastModifiedBy/>
  <dcterms:modified xsi:type="dcterms:W3CDTF">2024-01-23T23:07:24Z</dcterms:modified>
  <cp:revision>95</cp:revision>
  <dc:subject/>
  <dc:title>Оформление и использование  в работе с детьми  дошкольного возраста информационного  УГОЛКА   БЕЗОПАСНОСТИ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